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3"/>
  </p:notesMasterIdLst>
  <p:handoutMasterIdLst>
    <p:handoutMasterId r:id="rId44"/>
  </p:handoutMasterIdLst>
  <p:sldIdLst>
    <p:sldId id="322" r:id="rId2"/>
    <p:sldId id="281" r:id="rId3"/>
    <p:sldId id="328" r:id="rId4"/>
    <p:sldId id="317" r:id="rId5"/>
    <p:sldId id="314" r:id="rId6"/>
    <p:sldId id="337" r:id="rId7"/>
    <p:sldId id="335" r:id="rId8"/>
    <p:sldId id="338" r:id="rId9"/>
    <p:sldId id="336" r:id="rId10"/>
    <p:sldId id="303" r:id="rId11"/>
    <p:sldId id="321" r:id="rId12"/>
    <p:sldId id="306" r:id="rId13"/>
    <p:sldId id="305" r:id="rId14"/>
    <p:sldId id="307" r:id="rId15"/>
    <p:sldId id="308" r:id="rId16"/>
    <p:sldId id="309" r:id="rId17"/>
    <p:sldId id="310" r:id="rId18"/>
    <p:sldId id="311" r:id="rId19"/>
    <p:sldId id="313" r:id="rId20"/>
    <p:sldId id="320" r:id="rId21"/>
    <p:sldId id="330" r:id="rId22"/>
    <p:sldId id="331" r:id="rId23"/>
    <p:sldId id="325" r:id="rId24"/>
    <p:sldId id="326" r:id="rId25"/>
    <p:sldId id="332" r:id="rId26"/>
    <p:sldId id="333" r:id="rId27"/>
    <p:sldId id="327" r:id="rId28"/>
    <p:sldId id="319" r:id="rId29"/>
    <p:sldId id="329" r:id="rId30"/>
    <p:sldId id="299" r:id="rId31"/>
    <p:sldId id="292" r:id="rId32"/>
    <p:sldId id="287" r:id="rId33"/>
    <p:sldId id="318" r:id="rId34"/>
    <p:sldId id="288" r:id="rId35"/>
    <p:sldId id="291" r:id="rId36"/>
    <p:sldId id="289" r:id="rId37"/>
    <p:sldId id="293" r:id="rId38"/>
    <p:sldId id="300" r:id="rId39"/>
    <p:sldId id="296" r:id="rId40"/>
    <p:sldId id="297" r:id="rId41"/>
    <p:sldId id="334" r:id="rId4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5pPr>
    <a:lvl6pPr marL="2286000" algn="l" defTabSz="457200" rtl="0" eaLnBrk="1" latinLnBrk="0" hangingPunct="1">
      <a:defRPr sz="2400" kern="1200">
        <a:solidFill>
          <a:schemeClr val="tx1"/>
        </a:solidFill>
        <a:latin typeface="Times" charset="0"/>
        <a:ea typeface="ＭＳ Ｐゴシック" charset="0"/>
        <a:cs typeface="ＭＳ Ｐゴシック" charset="0"/>
      </a:defRPr>
    </a:lvl6pPr>
    <a:lvl7pPr marL="2743200" algn="l" defTabSz="457200" rtl="0" eaLnBrk="1" latinLnBrk="0" hangingPunct="1">
      <a:defRPr sz="2400" kern="1200">
        <a:solidFill>
          <a:schemeClr val="tx1"/>
        </a:solidFill>
        <a:latin typeface="Times" charset="0"/>
        <a:ea typeface="ＭＳ Ｐゴシック" charset="0"/>
        <a:cs typeface="ＭＳ Ｐゴシック" charset="0"/>
      </a:defRPr>
    </a:lvl7pPr>
    <a:lvl8pPr marL="3200400" algn="l" defTabSz="457200" rtl="0" eaLnBrk="1" latinLnBrk="0" hangingPunct="1">
      <a:defRPr sz="2400" kern="1200">
        <a:solidFill>
          <a:schemeClr val="tx1"/>
        </a:solidFill>
        <a:latin typeface="Times" charset="0"/>
        <a:ea typeface="ＭＳ Ｐゴシック" charset="0"/>
        <a:cs typeface="ＭＳ Ｐゴシック" charset="0"/>
      </a:defRPr>
    </a:lvl8pPr>
    <a:lvl9pPr marL="3657600" algn="l" defTabSz="457200" rtl="0" eaLnBrk="1" latinLnBrk="0" hangingPunct="1">
      <a:defRPr sz="2400" kern="1200">
        <a:solidFill>
          <a:schemeClr val="tx1"/>
        </a:solidFill>
        <a:latin typeface="Times"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clrMru>
    <a:srgbClr val="EF1F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65" autoAdjust="0"/>
    <p:restoredTop sz="95359" autoAdjust="0"/>
  </p:normalViewPr>
  <p:slideViewPr>
    <p:cSldViewPr>
      <p:cViewPr>
        <p:scale>
          <a:sx n="139" d="100"/>
          <a:sy n="139" d="100"/>
        </p:scale>
        <p:origin x="336" y="4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handoutMaster" Target="handoutMasters/handoutMaster1.xml"/><Relationship Id="rId4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spPr>
            <a:solidFill>
              <a:schemeClr val="tx2">
                <a:lumMod val="50000"/>
                <a:lumOff val="50000"/>
              </a:schemeClr>
            </a:solidFill>
            <a:ln>
              <a:solidFill>
                <a:schemeClr val="tx1"/>
              </a:solidFill>
            </a:ln>
          </c:spPr>
          <c:invertIfNegative val="0"/>
          <c:cat>
            <c:strRef>
              <c:f>Sheet1!$B$2:$B$17</c:f>
              <c:strCache>
                <c:ptCount val="16"/>
                <c:pt idx="0">
                  <c:v>All Students</c:v>
                </c:pt>
                <c:pt idx="1">
                  <c:v>Am Indian</c:v>
                </c:pt>
                <c:pt idx="2">
                  <c:v>Asian Pac Is</c:v>
                </c:pt>
                <c:pt idx="3">
                  <c:v>Asian</c:v>
                </c:pt>
                <c:pt idx="4">
                  <c:v>Pac Is</c:v>
                </c:pt>
                <c:pt idx="5">
                  <c:v>Black</c:v>
                </c:pt>
                <c:pt idx="6">
                  <c:v>Hispanic</c:v>
                </c:pt>
                <c:pt idx="7">
                  <c:v>White</c:v>
                </c:pt>
                <c:pt idx="8">
                  <c:v>&gt;or=2 races</c:v>
                </c:pt>
                <c:pt idx="9">
                  <c:v>SPED</c:v>
                </c:pt>
                <c:pt idx="10">
                  <c:v>LEP</c:v>
                </c:pt>
                <c:pt idx="11">
                  <c:v>Low Income</c:v>
                </c:pt>
                <c:pt idx="12">
                  <c:v>Migrant</c:v>
                </c:pt>
                <c:pt idx="13">
                  <c:v>504 Plan</c:v>
                </c:pt>
                <c:pt idx="14">
                  <c:v>Female</c:v>
                </c:pt>
                <c:pt idx="15">
                  <c:v>Male</c:v>
                </c:pt>
              </c:strCache>
            </c:strRef>
          </c:cat>
          <c:val>
            <c:numRef>
              <c:f>Sheet1!$C$2:$C$17</c:f>
              <c:numCache>
                <c:formatCode>General</c:formatCode>
                <c:ptCount val="16"/>
                <c:pt idx="0">
                  <c:v>76.6</c:v>
                </c:pt>
                <c:pt idx="1">
                  <c:v>56.5</c:v>
                </c:pt>
                <c:pt idx="2">
                  <c:v>81.7</c:v>
                </c:pt>
                <c:pt idx="3">
                  <c:v>82.9</c:v>
                </c:pt>
                <c:pt idx="4">
                  <c:v>66.2</c:v>
                </c:pt>
                <c:pt idx="5">
                  <c:v>65.4</c:v>
                </c:pt>
                <c:pt idx="6">
                  <c:v>64.5</c:v>
                </c:pt>
                <c:pt idx="7">
                  <c:v>80.0</c:v>
                </c:pt>
                <c:pt idx="8">
                  <c:v>73.6</c:v>
                </c:pt>
                <c:pt idx="9">
                  <c:v>56.6</c:v>
                </c:pt>
                <c:pt idx="10">
                  <c:v>52.5</c:v>
                </c:pt>
                <c:pt idx="11">
                  <c:v>65.2</c:v>
                </c:pt>
                <c:pt idx="12">
                  <c:v>64.3</c:v>
                </c:pt>
                <c:pt idx="13">
                  <c:v>80.3</c:v>
                </c:pt>
                <c:pt idx="14">
                  <c:v>80.1</c:v>
                </c:pt>
                <c:pt idx="15">
                  <c:v>73.3</c:v>
                </c:pt>
              </c:numCache>
            </c:numRef>
          </c:val>
        </c:ser>
        <c:dLbls>
          <c:showLegendKey val="0"/>
          <c:showVal val="0"/>
          <c:showCatName val="0"/>
          <c:showSerName val="0"/>
          <c:showPercent val="0"/>
          <c:showBubbleSize val="0"/>
        </c:dLbls>
        <c:gapWidth val="150"/>
        <c:shape val="box"/>
        <c:axId val="-1477540544"/>
        <c:axId val="-1522076144"/>
        <c:axId val="0"/>
      </c:bar3DChart>
      <c:catAx>
        <c:axId val="-1477540544"/>
        <c:scaling>
          <c:orientation val="minMax"/>
        </c:scaling>
        <c:delete val="0"/>
        <c:axPos val="b"/>
        <c:numFmt formatCode="General" sourceLinked="0"/>
        <c:majorTickMark val="out"/>
        <c:minorTickMark val="none"/>
        <c:tickLblPos val="nextTo"/>
        <c:crossAx val="-1522076144"/>
        <c:crosses val="autoZero"/>
        <c:auto val="1"/>
        <c:lblAlgn val="ctr"/>
        <c:lblOffset val="100"/>
        <c:noMultiLvlLbl val="0"/>
      </c:catAx>
      <c:valAx>
        <c:axId val="-1522076144"/>
        <c:scaling>
          <c:orientation val="minMax"/>
        </c:scaling>
        <c:delete val="0"/>
        <c:axPos val="l"/>
        <c:majorGridlines/>
        <c:numFmt formatCode="General" sourceLinked="1"/>
        <c:majorTickMark val="out"/>
        <c:minorTickMark val="none"/>
        <c:tickLblPos val="nextTo"/>
        <c:crossAx val="-1477540544"/>
        <c:crosses val="autoZero"/>
        <c:crossBetween val="between"/>
      </c:valAx>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2D174BF6-DDA3-5946-AF0B-2345F84E314E}" type="datetime1">
              <a:rPr lang="en-US"/>
              <a:pPr>
                <a:defRPr/>
              </a:pPr>
              <a:t>11/27/17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F5337C07-7A92-BA46-96C8-1F82C67E7838}" type="slidenum">
              <a:rPr lang="en-US"/>
              <a:pPr>
                <a:defRPr/>
              </a:pPr>
              <a:t>‹#›</a:t>
            </a:fld>
            <a:endParaRPr lang="en-US"/>
          </a:p>
        </p:txBody>
      </p:sp>
    </p:spTree>
    <p:extLst>
      <p:ext uri="{BB962C8B-B14F-4D97-AF65-F5344CB8AC3E}">
        <p14:creationId xmlns:p14="http://schemas.microsoft.com/office/powerpoint/2010/main" val="22155234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3993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3994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994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3994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0E20C35D-F979-7941-858D-81B75D067AED}" type="slidenum">
              <a:rPr lang="en-US"/>
              <a:pPr>
                <a:defRPr/>
              </a:pPr>
              <a:t>‹#›</a:t>
            </a:fld>
            <a:endParaRPr lang="en-US"/>
          </a:p>
        </p:txBody>
      </p:sp>
    </p:spTree>
    <p:extLst>
      <p:ext uri="{BB962C8B-B14F-4D97-AF65-F5344CB8AC3E}">
        <p14:creationId xmlns:p14="http://schemas.microsoft.com/office/powerpoint/2010/main" val="40073516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D9FA1E9A-CFB2-3148-807C-800568F5449D}" type="slidenum">
              <a:rPr lang="en-US" sz="1200"/>
              <a:pPr/>
              <a:t>1</a:t>
            </a:fld>
            <a:endParaRPr lang="en-US" sz="12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170013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B02C8C68-C0C7-B143-AB44-178E92D0F51E}" type="slidenum">
              <a:rPr lang="en-US" sz="1200"/>
              <a:pPr/>
              <a:t>35</a:t>
            </a:fld>
            <a:endParaRPr lang="en-US" sz="1200"/>
          </a:p>
        </p:txBody>
      </p:sp>
      <p:sp>
        <p:nvSpPr>
          <p:cNvPr id="40962" name="Rectangle 1026"/>
          <p:cNvSpPr>
            <a:spLocks noGrp="1" noRot="1" noChangeAspect="1" noChangeArrowheads="1" noTextEdit="1"/>
          </p:cNvSpPr>
          <p:nvPr>
            <p:ph type="sldImg"/>
          </p:nvPr>
        </p:nvSpPr>
        <p:spPr>
          <a:ln/>
        </p:spPr>
      </p:sp>
      <p:sp>
        <p:nvSpPr>
          <p:cNvPr id="4096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96771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26D03FB-D502-A54C-A9B6-7C2574DAFF08}" type="slidenum">
              <a:rPr lang="en-US" sz="1200"/>
              <a:pPr/>
              <a:t>36</a:t>
            </a:fld>
            <a:endParaRPr lang="en-US" sz="120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188355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7114A823-953E-804B-A6D9-795F61060D9A}" type="slidenum">
              <a:rPr lang="en-US" sz="1200"/>
              <a:pPr/>
              <a:t>37</a:t>
            </a:fld>
            <a:endParaRPr lang="en-US" sz="120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0936100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045F6C82-BCB3-8348-B32F-243A671AD4DB}" type="slidenum">
              <a:rPr lang="en-US" sz="1200"/>
              <a:pPr/>
              <a:t>39</a:t>
            </a:fld>
            <a:endParaRPr lang="en-US" sz="1200"/>
          </a:p>
        </p:txBody>
      </p:sp>
      <p:sp>
        <p:nvSpPr>
          <p:cNvPr id="22530" name="Rectangle 1026"/>
          <p:cNvSpPr>
            <a:spLocks noGrp="1" noRot="1" noChangeAspect="1" noChangeArrowheads="1" noTextEdit="1"/>
          </p:cNvSpPr>
          <p:nvPr>
            <p:ph type="sldImg"/>
          </p:nvPr>
        </p:nvSpPr>
        <p:spPr>
          <a:ln/>
        </p:spPr>
      </p:sp>
      <p:sp>
        <p:nvSpPr>
          <p:cNvPr id="22531"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21393282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15E7252B-DC70-0144-A08D-6CDB430F6F1B}" type="slidenum">
              <a:rPr lang="en-US" sz="1200"/>
              <a:pPr/>
              <a:t>40</a:t>
            </a:fld>
            <a:endParaRPr lang="en-US" sz="1200"/>
          </a:p>
        </p:txBody>
      </p:sp>
      <p:sp>
        <p:nvSpPr>
          <p:cNvPr id="25602" name="Rectangle 1026"/>
          <p:cNvSpPr>
            <a:spLocks noGrp="1" noRot="1" noChangeAspect="1" noChangeArrowheads="1" noTextEdit="1"/>
          </p:cNvSpPr>
          <p:nvPr>
            <p:ph type="sldImg"/>
          </p:nvPr>
        </p:nvSpPr>
        <p:spPr>
          <a:ln/>
        </p:spPr>
      </p:sp>
      <p:sp>
        <p:nvSpPr>
          <p:cNvPr id="2560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919786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41</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67061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2</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2060370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6741DA3E-4396-914F-ABE0-04F17CA24510}" type="slidenum">
              <a:rPr lang="en-US" sz="1200"/>
              <a:pPr/>
              <a:t>5</a:t>
            </a:fld>
            <a:endParaRPr lang="en-US" sz="1200"/>
          </a:p>
        </p:txBody>
      </p:sp>
      <p:sp>
        <p:nvSpPr>
          <p:cNvPr id="20482" name="Rectangle 1026"/>
          <p:cNvSpPr>
            <a:spLocks noGrp="1" noRot="1" noChangeAspect="1" noChangeArrowheads="1" noTextEdit="1"/>
          </p:cNvSpPr>
          <p:nvPr>
            <p:ph type="sldImg"/>
          </p:nvPr>
        </p:nvSpPr>
        <p:spPr>
          <a:ln/>
        </p:spPr>
      </p:sp>
      <p:sp>
        <p:nvSpPr>
          <p:cNvPr id="2048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473673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7</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733823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article notes that the district has gone from ~50% FRPL ten</a:t>
            </a:r>
            <a:r>
              <a:rPr lang="en-US" baseline="0" dirty="0" smtClean="0"/>
              <a:t> years ago</a:t>
            </a:r>
            <a:r>
              <a:rPr lang="en-US" dirty="0" smtClean="0"/>
              <a:t> to ~75% FRPL now,</a:t>
            </a:r>
            <a:r>
              <a:rPr lang="en-US" baseline="0" dirty="0" smtClean="0"/>
              <a:t> which makes the high graduation rates all the more impressive.  The rate at which those grads go to college, however, is still well below the rate for the state as a whole.  What SHOULD be the bottom line?  What thing (things) we look at as an indicator of success</a:t>
            </a:r>
            <a:r>
              <a:rPr lang="is-IS" baseline="0" dirty="0" smtClean="0"/>
              <a:t>…</a:t>
            </a:r>
            <a:endParaRPr lang="en-US" dirty="0"/>
          </a:p>
        </p:txBody>
      </p:sp>
      <p:sp>
        <p:nvSpPr>
          <p:cNvPr id="4" name="Slide Number Placeholder 3"/>
          <p:cNvSpPr>
            <a:spLocks noGrp="1"/>
          </p:cNvSpPr>
          <p:nvPr>
            <p:ph type="sldNum" sz="quarter" idx="10"/>
          </p:nvPr>
        </p:nvSpPr>
        <p:spPr/>
        <p:txBody>
          <a:bodyPr/>
          <a:lstStyle/>
          <a:p>
            <a:pPr>
              <a:defRPr/>
            </a:pPr>
            <a:fld id="{0E20C35D-F979-7941-858D-81B75D067AED}" type="slidenum">
              <a:rPr lang="en-US" smtClean="0"/>
              <a:pPr>
                <a:defRPr/>
              </a:pPr>
              <a:t>9</a:t>
            </a:fld>
            <a:endParaRPr lang="en-US"/>
          </a:p>
        </p:txBody>
      </p:sp>
    </p:spTree>
    <p:extLst>
      <p:ext uri="{BB962C8B-B14F-4D97-AF65-F5344CB8AC3E}">
        <p14:creationId xmlns:p14="http://schemas.microsoft.com/office/powerpoint/2010/main" val="1536712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6FC6E3D1-FE58-5D4E-94CC-A2A454716BEC}" type="slidenum">
              <a:rPr lang="en-US" sz="1200"/>
              <a:pPr/>
              <a:t>27</a:t>
            </a:fld>
            <a:endParaRPr lang="en-US" sz="120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80638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03B18755-0C8A-CB44-87BC-03155C1B2B19}" type="slidenum">
              <a:rPr lang="en-US" sz="1200"/>
              <a:pPr/>
              <a:t>31</a:t>
            </a:fld>
            <a:endParaRPr lang="en-US" sz="120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620434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559B6881-68BC-1C4C-A301-4EA6424509AC}" type="slidenum">
              <a:rPr lang="en-US" sz="1200"/>
              <a:pPr/>
              <a:t>32</a:t>
            </a:fld>
            <a:endParaRPr lang="en-US" sz="1200"/>
          </a:p>
        </p:txBody>
      </p:sp>
      <p:sp>
        <p:nvSpPr>
          <p:cNvPr id="36866" name="Rectangle 1026"/>
          <p:cNvSpPr>
            <a:spLocks noGrp="1" noRot="1" noChangeAspect="1" noChangeArrowheads="1" noTextEdit="1"/>
          </p:cNvSpPr>
          <p:nvPr>
            <p:ph type="sldImg"/>
          </p:nvPr>
        </p:nvSpPr>
        <p:spPr>
          <a:ln/>
        </p:spPr>
      </p:sp>
      <p:sp>
        <p:nvSpPr>
          <p:cNvPr id="36867"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611047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77FFE6E-E375-0849-87D1-0D361B93CEC8}" type="slidenum">
              <a:rPr lang="en-US" sz="1200"/>
              <a:pPr/>
              <a:t>34</a:t>
            </a:fld>
            <a:endParaRPr lang="en-US" sz="12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408990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22F53A9-985A-774A-A293-8A6D2EB3049B}" type="slidenum">
              <a:rPr lang="en-US"/>
              <a:pPr>
                <a:defRPr/>
              </a:pPr>
              <a:t>‹#›</a:t>
            </a:fld>
            <a:endParaRPr lang="en-US"/>
          </a:p>
        </p:txBody>
      </p:sp>
    </p:spTree>
    <p:extLst>
      <p:ext uri="{BB962C8B-B14F-4D97-AF65-F5344CB8AC3E}">
        <p14:creationId xmlns:p14="http://schemas.microsoft.com/office/powerpoint/2010/main" val="3701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73B5945-8F3E-C34A-AA2A-E5114E11EDA3}" type="slidenum">
              <a:rPr lang="en-US"/>
              <a:pPr>
                <a:defRPr/>
              </a:pPr>
              <a:t>‹#›</a:t>
            </a:fld>
            <a:endParaRPr lang="en-US"/>
          </a:p>
        </p:txBody>
      </p:sp>
    </p:spTree>
    <p:extLst>
      <p:ext uri="{BB962C8B-B14F-4D97-AF65-F5344CB8AC3E}">
        <p14:creationId xmlns:p14="http://schemas.microsoft.com/office/powerpoint/2010/main" val="3957337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0593976-0F86-7B4A-B347-9E8341440175}" type="slidenum">
              <a:rPr lang="en-US"/>
              <a:pPr>
                <a:defRPr/>
              </a:pPr>
              <a:t>‹#›</a:t>
            </a:fld>
            <a:endParaRPr lang="en-US"/>
          </a:p>
        </p:txBody>
      </p:sp>
    </p:spTree>
    <p:extLst>
      <p:ext uri="{BB962C8B-B14F-4D97-AF65-F5344CB8AC3E}">
        <p14:creationId xmlns:p14="http://schemas.microsoft.com/office/powerpoint/2010/main" val="1876776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9C9B32-64B7-7542-A96B-B6AB5B523626}" type="slidenum">
              <a:rPr lang="en-US"/>
              <a:pPr>
                <a:defRPr/>
              </a:pPr>
              <a:t>‹#›</a:t>
            </a:fld>
            <a:endParaRPr lang="en-US"/>
          </a:p>
        </p:txBody>
      </p:sp>
    </p:spTree>
    <p:extLst>
      <p:ext uri="{BB962C8B-B14F-4D97-AF65-F5344CB8AC3E}">
        <p14:creationId xmlns:p14="http://schemas.microsoft.com/office/powerpoint/2010/main" val="3099059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C548C0-3078-6048-A7E4-D6549EE8F7D4}" type="slidenum">
              <a:rPr lang="en-US"/>
              <a:pPr>
                <a:defRPr/>
              </a:pPr>
              <a:t>‹#›</a:t>
            </a:fld>
            <a:endParaRPr lang="en-US"/>
          </a:p>
        </p:txBody>
      </p:sp>
    </p:spTree>
    <p:extLst>
      <p:ext uri="{BB962C8B-B14F-4D97-AF65-F5344CB8AC3E}">
        <p14:creationId xmlns:p14="http://schemas.microsoft.com/office/powerpoint/2010/main" val="3969363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451F1BF-5AB6-9546-8429-94C07F73629A}" type="slidenum">
              <a:rPr lang="en-US"/>
              <a:pPr>
                <a:defRPr/>
              </a:pPr>
              <a:t>‹#›</a:t>
            </a:fld>
            <a:endParaRPr lang="en-US"/>
          </a:p>
        </p:txBody>
      </p:sp>
    </p:spTree>
    <p:extLst>
      <p:ext uri="{BB962C8B-B14F-4D97-AF65-F5344CB8AC3E}">
        <p14:creationId xmlns:p14="http://schemas.microsoft.com/office/powerpoint/2010/main" val="215027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79EE921-C7C4-D04A-9BE0-560667A445D7}" type="slidenum">
              <a:rPr lang="en-US"/>
              <a:pPr>
                <a:defRPr/>
              </a:pPr>
              <a:t>‹#›</a:t>
            </a:fld>
            <a:endParaRPr lang="en-US"/>
          </a:p>
        </p:txBody>
      </p:sp>
    </p:spTree>
    <p:extLst>
      <p:ext uri="{BB962C8B-B14F-4D97-AF65-F5344CB8AC3E}">
        <p14:creationId xmlns:p14="http://schemas.microsoft.com/office/powerpoint/2010/main" val="2602273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C82770-EFB7-B047-B4A7-49DE5E7E7AEA}" type="slidenum">
              <a:rPr lang="en-US"/>
              <a:pPr>
                <a:defRPr/>
              </a:pPr>
              <a:t>‹#›</a:t>
            </a:fld>
            <a:endParaRPr lang="en-US"/>
          </a:p>
        </p:txBody>
      </p:sp>
    </p:spTree>
    <p:extLst>
      <p:ext uri="{BB962C8B-B14F-4D97-AF65-F5344CB8AC3E}">
        <p14:creationId xmlns:p14="http://schemas.microsoft.com/office/powerpoint/2010/main" val="743350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576ABC9-0CD3-E946-BB60-6BEF0E164993}" type="slidenum">
              <a:rPr lang="en-US"/>
              <a:pPr>
                <a:defRPr/>
              </a:pPr>
              <a:t>‹#›</a:t>
            </a:fld>
            <a:endParaRPr lang="en-US"/>
          </a:p>
        </p:txBody>
      </p:sp>
    </p:spTree>
    <p:extLst>
      <p:ext uri="{BB962C8B-B14F-4D97-AF65-F5344CB8AC3E}">
        <p14:creationId xmlns:p14="http://schemas.microsoft.com/office/powerpoint/2010/main" val="262386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5715C6C-654D-9D48-8A99-36222FAC234D}" type="slidenum">
              <a:rPr lang="en-US"/>
              <a:pPr>
                <a:defRPr/>
              </a:pPr>
              <a:t>‹#›</a:t>
            </a:fld>
            <a:endParaRPr lang="en-US"/>
          </a:p>
        </p:txBody>
      </p:sp>
    </p:spTree>
    <p:extLst>
      <p:ext uri="{BB962C8B-B14F-4D97-AF65-F5344CB8AC3E}">
        <p14:creationId xmlns:p14="http://schemas.microsoft.com/office/powerpoint/2010/main" val="44151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F34399B-40F8-CA4C-A6F4-ED9676124A11}" type="slidenum">
              <a:rPr lang="en-US"/>
              <a:pPr>
                <a:defRPr/>
              </a:pPr>
              <a:t>‹#›</a:t>
            </a:fld>
            <a:endParaRPr lang="en-US"/>
          </a:p>
        </p:txBody>
      </p:sp>
    </p:spTree>
    <p:extLst>
      <p:ext uri="{BB962C8B-B14F-4D97-AF65-F5344CB8AC3E}">
        <p14:creationId xmlns:p14="http://schemas.microsoft.com/office/powerpoint/2010/main" val="235645805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3EDEBB64-4F61-1046-B3D3-AACE081DB10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2"/>
          </a:solidFill>
          <a:latin typeface="Times" pitchFamily="-112" charset="0"/>
        </a:defRPr>
      </a:lvl6pPr>
      <a:lvl7pPr marL="914400" algn="ctr" rtl="0" fontAlgn="base">
        <a:spcBef>
          <a:spcPct val="0"/>
        </a:spcBef>
        <a:spcAft>
          <a:spcPct val="0"/>
        </a:spcAft>
        <a:defRPr sz="4400">
          <a:solidFill>
            <a:schemeClr val="tx2"/>
          </a:solidFill>
          <a:latin typeface="Times" pitchFamily="-112" charset="0"/>
        </a:defRPr>
      </a:lvl7pPr>
      <a:lvl8pPr marL="1371600" algn="ctr" rtl="0" fontAlgn="base">
        <a:spcBef>
          <a:spcPct val="0"/>
        </a:spcBef>
        <a:spcAft>
          <a:spcPct val="0"/>
        </a:spcAft>
        <a:defRPr sz="4400">
          <a:solidFill>
            <a:schemeClr val="tx2"/>
          </a:solidFill>
          <a:latin typeface="Times" pitchFamily="-112" charset="0"/>
        </a:defRPr>
      </a:lvl8pPr>
      <a:lvl9pPr marL="1828800" algn="ctr" rtl="0" fontAlgn="base">
        <a:spcBef>
          <a:spcPct val="0"/>
        </a:spcBef>
        <a:spcAft>
          <a:spcPct val="0"/>
        </a:spcAft>
        <a:defRPr sz="4400">
          <a:solidFill>
            <a:schemeClr val="tx2"/>
          </a:solidFill>
          <a:latin typeface="Times" pitchFamily="-112"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12"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12"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hyperlink" Target="https://www.timeshighereducation.com/news/world-university-rankings-2016-2017-results-announced"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nationsreportcard.gov/" TargetMode="External"/><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hyperlink" Target="http://nces.ed.gov/nationsreportcard/naepdata/"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hyperlink" Target="http://www.edweek.org/ew/contributors/sean.cavanagh.html" TargetMode="External"/><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hyperlink" Target="http://thediplomat.com/2016/12/the-hidden-costs-of-asias-high-test-scores/" TargetMode="External"/><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1" TargetMode="External"/><Relationship Id="rId4" Type="http://schemas.openxmlformats.org/officeDocument/2006/relationships/image" Target="../media/image22.png"/><Relationship Id="rId5" Type="http://schemas.openxmlformats.org/officeDocument/2006/relationships/hyperlink" Target="http://blog.nassp.org/2014/02/12/pisa-its-still-poverty-not-stupid/" TargetMode="External"/><Relationship Id="rId6" Type="http://schemas.openxmlformats.org/officeDocument/2006/relationships/image" Target="../media/image23.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2" TargetMode="External"/><Relationship Id="rId4" Type="http://schemas.openxmlformats.org/officeDocument/2006/relationships/image" Target="../media/image24.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log.nassp.org/2014/02/12/pisa-its-still-poverty-not-stupid/" TargetMode="External"/><Relationship Id="rId3"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3" TargetMode="External"/><Relationship Id="rId4" Type="http://schemas.openxmlformats.org/officeDocument/2006/relationships/image" Target="../media/image26.png"/><Relationship Id="rId5" Type="http://schemas.openxmlformats.org/officeDocument/2006/relationships/image" Target="../media/image25.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log.nassp.org/2014/02/12/pisa-its-still-poverty-not-stupid/" TargetMode="External"/><Relationship Id="rId3"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hyperlink" Target="http://public.tableausoftware.com/views/PISAScoresvsPoverty/Sheet1?:embed=yes&amp;:toolbar=yes&amp;:tabs=no" TargetMode="External"/><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hyperlink" Target="http://uteachweb.cns.utexas.edu/Marder/Visualization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s://www.census.gov/content/dam/Census/library/publications/2016/demo/p20-578.pdf" TargetMode="External"/><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 Id="rId3" Type="http://schemas.openxmlformats.org/officeDocument/2006/relationships/hyperlink" Target="http://uteachweb.cns.utexas.edu/sites/default/files/TexasChartersMovie.mov"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hyperlink" Target="http://www.edweek.org/media/2015/05/28/33dc-statebystate-gradrate-economicstatus-c1-2.jpg"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dweek.org/ew/dc/2016/map-graduation-rates-by-state-demographics.html" TargetMode="External"/><Relationship Id="rId3"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hyperlink" Target="http://www.k12.wa.us/DataAdmin/" TargetMode="External"/><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hyperlink" Target="http://www.k12.wa.us/DataAdmin/" TargetMode="External"/><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hyperlink" Target="http://www.k12.wa.us/DataAdmin/Dropout-Grad.aspx" TargetMode="External"/><Relationship Id="rId4" Type="http://schemas.openxmlformats.org/officeDocument/2006/relationships/hyperlink" Target="http://www.usnews.com/news/blogs/data-mine/2015/01/28/us-education-still-separate-and-unequal" TargetMode="External"/><Relationship Id="rId5" Type="http://schemas.openxmlformats.org/officeDocument/2006/relationships/image" Target="../media/image36.pn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 Id="rId3" Type="http://schemas.openxmlformats.org/officeDocument/2006/relationships/hyperlink" Target="http://www.edweek.org/ew/articles/2014/06/05/34research.h33.html?intc=EW-DC14-LNAV"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census.gov/library/visualizations/time-series/demo/cps-historical-time-series.html" TargetMode="External"/><Relationship Id="rId3"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8.png"/><Relationship Id="rId3" Type="http://schemas.openxmlformats.org/officeDocument/2006/relationships/hyperlink" Target="http://www.k12.wa.us/DataAdmin/"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hyperlink" Target="http://www.k12.wa.us/DataAdmin/" TargetMode="External"/><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 Id="rId3" Type="http://schemas.openxmlformats.org/officeDocument/2006/relationships/hyperlink" Target="http://www.k12.wa.us/DataAdmin/"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4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oleObject" Target="../embeddings/Microsoft_Excel_97_-_2004_Worksheet1.xls"/><Relationship Id="rId5" Type="http://schemas.openxmlformats.org/officeDocument/2006/relationships/image" Target="../media/image46.emf"/><Relationship Id="rId6" Type="http://schemas.openxmlformats.org/officeDocument/2006/relationships/image" Target="../media/image47.pn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hyperlink" Target="https://www.npr.org/sections/ed/2016/10/17/498246451/the-high-school-graduation-reaches-a-record-high-again"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49.emf"/></Relationships>
</file>

<file path=ppt/slides/_rels/slide5.xml.rels><?xml version="1.0" encoding="UTF-8" standalone="yes"?>
<Relationships xmlns="http://schemas.openxmlformats.org/package/2006/relationships"><Relationship Id="rId3" Type="http://schemas.openxmlformats.org/officeDocument/2006/relationships/hyperlink" Target="https://www.washingtonpost.com/news/education/wp/2016/10/17/nations-high-school-graduation-rate-reaches-new-record-high/?wpisrc=nl_sb_smartbrief" TargetMode="External"/><Relationship Id="rId4" Type="http://schemas.openxmlformats.org/officeDocument/2006/relationships/image" Target="../media/image6.png"/><Relationship Id="rId5" Type="http://schemas.openxmlformats.org/officeDocument/2006/relationships/hyperlink" Target="https://apnews.com/e166217c819646f0bec8944a02ccee82" TargetMode="External"/><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hyperlink" Target="https://apnews.com/e166217c819646f0bec8944a02ccee82"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hyperlink" Target="https://www.washingtonpost.com/news/education/wp/2016/10/17/nations-high-school-graduation-rate-reaches-new-record-high/?wpisrc=nl_sb_smartbrief" TargetMode="External"/><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hyperlink" Target="https://www.seattletimes.com/education-lab/highline-district-graduation-rate-increases-by-4-percentage-points/" TargetMode="External"/><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hyperlink" Target="http://erdcdata.wa.gov/hsfb.aspx" TargetMode="External"/><Relationship Id="rId5" Type="http://schemas.openxmlformats.org/officeDocument/2006/relationships/image" Target="../media/image13.png"/><Relationship Id="rId6" Type="http://schemas.openxmlformats.org/officeDocument/2006/relationships/hyperlink" Target="http://www.seattletimes.com/education-lab/low-income-minority-and-bilingual-students-graduating-at-high-rates-in-franklin-pierce/"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00200"/>
            <a:ext cx="7620000" cy="4876800"/>
          </a:xfrm>
          <a:prstGeom prst="rect">
            <a:avLst/>
          </a:prstGeom>
          <a:noFill/>
          <a:ln>
            <a:noFill/>
          </a:ln>
          <a:effectLst>
            <a:outerShdw blurRad="50800" dist="76200" dir="2700000" algn="tl" rotWithShape="0">
              <a:srgbClr val="000000">
                <a:alpha val="43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2" name="Rectangle 2"/>
          <p:cNvSpPr>
            <a:spLocks noGrp="1" noChangeArrowheads="1"/>
          </p:cNvSpPr>
          <p:nvPr>
            <p:ph type="title"/>
          </p:nvPr>
        </p:nvSpPr>
        <p:spPr>
          <a:xfrm>
            <a:off x="304800" y="304800"/>
            <a:ext cx="8610600" cy="1066800"/>
          </a:xfrm>
        </p:spPr>
        <p:txBody>
          <a:bodyPr/>
          <a:lstStyle/>
          <a:p>
            <a:pPr eaLnBrk="1" hangingPunct="1"/>
            <a:r>
              <a:rPr lang="en-US" dirty="0" smtClean="0">
                <a:latin typeface="Times" charset="0"/>
                <a:ea typeface="ＭＳ Ｐゴシック" charset="0"/>
                <a:cs typeface="ＭＳ Ｐゴシック" charset="0"/>
              </a:rPr>
              <a:t>¿Who Graduates?</a:t>
            </a:r>
            <a:endParaRPr lang="en-US" dirty="0">
              <a:latin typeface="Times" charset="0"/>
              <a:ea typeface="ＭＳ Ｐゴシック" charset="0"/>
              <a:cs typeface="ＭＳ Ｐゴシック" charset="0"/>
            </a:endParaRPr>
          </a:p>
        </p:txBody>
      </p:sp>
      <p:sp>
        <p:nvSpPr>
          <p:cNvPr id="3" name="TextBox 2"/>
          <p:cNvSpPr txBox="1"/>
          <p:nvPr/>
        </p:nvSpPr>
        <p:spPr>
          <a:xfrm>
            <a:off x="76200" y="6461760"/>
            <a:ext cx="738857" cy="369332"/>
          </a:xfrm>
          <a:prstGeom prst="rect">
            <a:avLst/>
          </a:prstGeom>
          <a:gradFill>
            <a:gsLst>
              <a:gs pos="0">
                <a:schemeClr val="accent1">
                  <a:tint val="50000"/>
                  <a:satMod val="300000"/>
                </a:schemeClr>
              </a:gs>
              <a:gs pos="44000">
                <a:srgbClr val="FFFF00"/>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1800" dirty="0" smtClean="0"/>
              <a:t>FA 17</a:t>
            </a:r>
            <a:endParaRPr lang="en-US" sz="1800" dirty="0"/>
          </a:p>
        </p:txBody>
      </p:sp>
    </p:spTree>
    <p:extLst>
      <p:ext uri="{BB962C8B-B14F-4D97-AF65-F5344CB8AC3E}">
        <p14:creationId xmlns:p14="http://schemas.microsoft.com/office/powerpoint/2010/main" val="18153374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152400" y="152400"/>
            <a:ext cx="8305800" cy="914400"/>
          </a:xfrm>
        </p:spPr>
        <p:txBody>
          <a:bodyPr/>
          <a:lstStyle/>
          <a:p>
            <a:r>
              <a:rPr lang="en-US" dirty="0">
                <a:latin typeface="Times" charset="0"/>
                <a:ea typeface="ＭＳ Ｐゴシック" charset="0"/>
                <a:cs typeface="ＭＳ Ｐゴシック" charset="0"/>
              </a:rPr>
              <a:t>Our universities seem to do well…</a:t>
            </a:r>
          </a:p>
        </p:txBody>
      </p:sp>
      <p:sp>
        <p:nvSpPr>
          <p:cNvPr id="23555" name="TextBox 5"/>
          <p:cNvSpPr txBox="1">
            <a:spLocks noChangeArrowheads="1"/>
          </p:cNvSpPr>
          <p:nvPr/>
        </p:nvSpPr>
        <p:spPr bwMode="auto">
          <a:xfrm rot="-5400000">
            <a:off x="5590853" y="3345269"/>
            <a:ext cx="649987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200" dirty="0">
                <a:hlinkClick r:id="rId2"/>
              </a:rPr>
              <a:t>https://</a:t>
            </a:r>
            <a:r>
              <a:rPr lang="en-US" sz="1200" dirty="0" smtClean="0">
                <a:hlinkClick r:id="rId2"/>
              </a:rPr>
              <a:t>www.timeshighereducation.com/news/world-university-rankings-2016-2017-results-announced</a:t>
            </a:r>
            <a:r>
              <a:rPr lang="en-US" sz="1200" dirty="0" smtClean="0"/>
              <a:t> </a:t>
            </a:r>
            <a:endParaRPr lang="en-US" sz="1200" dirty="0"/>
          </a:p>
        </p:txBody>
      </p:sp>
      <p:pic>
        <p:nvPicPr>
          <p:cNvPr id="5" name="Picture 4" descr="Screen Shot 2015-10-07 at 2.39.1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6160516"/>
            <a:ext cx="1295400" cy="595884"/>
          </a:xfrm>
          <a:prstGeom prst="rect">
            <a:avLst/>
          </a:prstGeom>
          <a:effectLst>
            <a:outerShdw blurRad="50800" dist="38100" dir="2700000" algn="tl" rotWithShape="0">
              <a:srgbClr val="000000">
                <a:alpha val="43000"/>
              </a:srgbClr>
            </a:outerShdw>
          </a:effec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900" y="887102"/>
            <a:ext cx="7473123" cy="528255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ChangeArrowheads="1"/>
          </p:cNvSpPr>
          <p:nvPr/>
        </p:nvSpPr>
        <p:spPr bwMode="auto">
          <a:xfrm rot="16200000">
            <a:off x="6128544" y="4234656"/>
            <a:ext cx="4419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800" dirty="0">
                <a:hlinkClick r:id="rId2"/>
              </a:rPr>
              <a:t>http://nces.ed.gov/nationsreportcard/naepdata</a:t>
            </a:r>
            <a:r>
              <a:rPr lang="en-US" sz="1800" dirty="0" smtClean="0">
                <a:hlinkClick r:id="rId2"/>
              </a:rPr>
              <a:t>/</a:t>
            </a:r>
            <a:r>
              <a:rPr lang="en-US" sz="1800" dirty="0" smtClean="0"/>
              <a:t> </a:t>
            </a:r>
            <a:endParaRPr lang="en-US" sz="1800" dirty="0"/>
          </a:p>
        </p:txBody>
      </p:sp>
      <p:sp>
        <p:nvSpPr>
          <p:cNvPr id="26627" name="TextBox 3"/>
          <p:cNvSpPr txBox="1">
            <a:spLocks noChangeArrowheads="1"/>
          </p:cNvSpPr>
          <p:nvPr/>
        </p:nvSpPr>
        <p:spPr bwMode="auto">
          <a:xfrm rot="16200000">
            <a:off x="7385565" y="5035035"/>
            <a:ext cx="281940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3"/>
              </a:rPr>
              <a:t>http://nationsreportcard.gov</a:t>
            </a:r>
            <a:r>
              <a:rPr lang="en-US" sz="1800" dirty="0" smtClean="0">
                <a:hlinkClick r:id="rId3"/>
              </a:rPr>
              <a:t>/</a:t>
            </a:r>
            <a:r>
              <a:rPr lang="en-US" sz="1800" dirty="0" smtClean="0"/>
              <a:t> </a:t>
            </a:r>
            <a:endParaRPr lang="en-US" sz="1800" dirty="0"/>
          </a:p>
        </p:txBody>
      </p:sp>
      <p:pic>
        <p:nvPicPr>
          <p:cNvPr id="2" name="Picture 1" descr="Screen Shot 2015-11-20 at 2.36.1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6090" y="0"/>
            <a:ext cx="5131510" cy="6858000"/>
          </a:xfrm>
          <a:prstGeom prst="rect">
            <a:avLst/>
          </a:prstGeom>
        </p:spPr>
      </p:pic>
      <p:pic>
        <p:nvPicPr>
          <p:cNvPr id="4" name="Picture 3"/>
          <p:cNvPicPr>
            <a:picLocks noChangeAspect="1"/>
          </p:cNvPicPr>
          <p:nvPr/>
        </p:nvPicPr>
        <p:blipFill>
          <a:blip r:embed="rId5"/>
          <a:stretch>
            <a:fillRect/>
          </a:stretch>
        </p:blipFill>
        <p:spPr>
          <a:xfrm>
            <a:off x="228599" y="228600"/>
            <a:ext cx="2311217" cy="2362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42544021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304800" y="76200"/>
            <a:ext cx="6400800" cy="1905000"/>
          </a:xfrm>
        </p:spPr>
        <p:txBody>
          <a:bodyPr/>
          <a:lstStyle/>
          <a:p>
            <a:r>
              <a:rPr lang="en-US" dirty="0">
                <a:latin typeface="Times" charset="0"/>
                <a:ea typeface="ＭＳ Ｐゴシック" charset="0"/>
                <a:cs typeface="ＭＳ Ｐゴシック" charset="0"/>
              </a:rPr>
              <a:t>But internationally …</a:t>
            </a:r>
            <a:br>
              <a:rPr lang="en-US" dirty="0">
                <a:latin typeface="Times" charset="0"/>
                <a:ea typeface="ＭＳ Ｐゴシック" charset="0"/>
                <a:cs typeface="ＭＳ Ｐゴシック" charset="0"/>
              </a:rPr>
            </a:br>
            <a:r>
              <a:rPr lang="en-US" sz="3600" dirty="0" smtClean="0">
                <a:latin typeface="Times" charset="0"/>
                <a:ea typeface="ＭＳ Ｐゴシック" charset="0"/>
                <a:cs typeface="ＭＳ Ｐゴシック" charset="0"/>
              </a:rPr>
              <a:t>US reading and STEM </a:t>
            </a:r>
            <a:r>
              <a:rPr lang="en-US" sz="3600" dirty="0">
                <a:latin typeface="Times" charset="0"/>
                <a:ea typeface="ＭＳ Ｐゴシック" charset="0"/>
                <a:cs typeface="ＭＳ Ｐゴシック" charset="0"/>
              </a:rPr>
              <a:t>scores on </a:t>
            </a:r>
            <a:br>
              <a:rPr lang="en-US" sz="3600" dirty="0">
                <a:latin typeface="Times" charset="0"/>
                <a:ea typeface="ＭＳ Ｐゴシック" charset="0"/>
                <a:cs typeface="ＭＳ Ｐゴシック" charset="0"/>
              </a:rPr>
            </a:br>
            <a:r>
              <a:rPr lang="en-US" sz="3600" dirty="0">
                <a:latin typeface="Times" charset="0"/>
                <a:ea typeface="ＭＳ Ｐゴシック" charset="0"/>
                <a:cs typeface="ＭＳ Ｐゴシック" charset="0"/>
              </a:rPr>
              <a:t>P</a:t>
            </a:r>
            <a:r>
              <a:rPr lang="en-US" sz="1400" dirty="0">
                <a:latin typeface="Times" charset="0"/>
                <a:ea typeface="ＭＳ Ｐゴシック" charset="0"/>
                <a:cs typeface="ＭＳ Ｐゴシック" charset="0"/>
              </a:rPr>
              <a:t>rogram for </a:t>
            </a:r>
            <a:r>
              <a:rPr lang="en-US" sz="3600" dirty="0">
                <a:latin typeface="Times" charset="0"/>
                <a:ea typeface="ＭＳ Ｐゴシック" charset="0"/>
                <a:cs typeface="ＭＳ Ｐゴシック" charset="0"/>
              </a:rPr>
              <a:t>I</a:t>
            </a:r>
            <a:r>
              <a:rPr lang="en-US" sz="1400" dirty="0">
                <a:latin typeface="Times" charset="0"/>
                <a:ea typeface="ＭＳ Ｐゴシック" charset="0"/>
                <a:cs typeface="ＭＳ Ｐゴシック" charset="0"/>
              </a:rPr>
              <a:t>nternational</a:t>
            </a:r>
            <a:r>
              <a:rPr lang="en-US" sz="3600" dirty="0">
                <a:latin typeface="Times" charset="0"/>
                <a:ea typeface="ＭＳ Ｐゴシック" charset="0"/>
                <a:cs typeface="ＭＳ Ｐゴシック" charset="0"/>
              </a:rPr>
              <a:t> S</a:t>
            </a:r>
            <a:r>
              <a:rPr lang="en-US" sz="1400" dirty="0">
                <a:latin typeface="Times" charset="0"/>
                <a:ea typeface="ＭＳ Ｐゴシック" charset="0"/>
                <a:cs typeface="ＭＳ Ｐゴシック" charset="0"/>
              </a:rPr>
              <a:t>tudent</a:t>
            </a:r>
            <a:r>
              <a:rPr lang="en-US" sz="3600" dirty="0">
                <a:latin typeface="Times" charset="0"/>
                <a:ea typeface="ＭＳ Ｐゴシック" charset="0"/>
                <a:cs typeface="ＭＳ Ｐゴシック" charset="0"/>
              </a:rPr>
              <a:t> A</a:t>
            </a:r>
            <a:r>
              <a:rPr lang="en-US" sz="1400" dirty="0">
                <a:latin typeface="Times" charset="0"/>
                <a:ea typeface="ＭＳ Ｐゴシック" charset="0"/>
                <a:cs typeface="ＭＳ Ｐゴシック" charset="0"/>
              </a:rPr>
              <a:t>ssessment</a:t>
            </a:r>
            <a:r>
              <a:rPr lang="en-US" sz="3600" dirty="0">
                <a:latin typeface="Times" charset="0"/>
                <a:ea typeface="ＭＳ Ｐゴシック" charset="0"/>
                <a:cs typeface="ＭＳ Ｐゴシック" charset="0"/>
              </a:rPr>
              <a:t> </a:t>
            </a:r>
          </a:p>
        </p:txBody>
      </p:sp>
      <p:pic>
        <p:nvPicPr>
          <p:cNvPr id="6" name="Picture 5" descr="Screen shot 2011-02-24 at 9.07.31 AM.png"/>
          <p:cNvPicPr>
            <a:picLocks noChangeAspect="1"/>
          </p:cNvPicPr>
          <p:nvPr/>
        </p:nvPicPr>
        <p:blipFill>
          <a:blip r:embed="rId2"/>
          <a:srcRect t="3333"/>
          <a:stretch>
            <a:fillRect/>
          </a:stretch>
        </p:blipFill>
        <p:spPr>
          <a:xfrm>
            <a:off x="6781800" y="228600"/>
            <a:ext cx="1387475" cy="6629400"/>
          </a:xfrm>
          <a:prstGeom prst="rect">
            <a:avLst/>
          </a:prstGeom>
          <a:effectLst>
            <a:outerShdw blurRad="50800" dist="38100" dir="2700000">
              <a:srgbClr val="000000">
                <a:alpha val="43000"/>
              </a:srgbClr>
            </a:outerShdw>
          </a:effectLst>
        </p:spPr>
      </p:pic>
      <p:pic>
        <p:nvPicPr>
          <p:cNvPr id="28676"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886200"/>
            <a:ext cx="2089759" cy="198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228600" y="4114801"/>
            <a:ext cx="4480091" cy="2646878"/>
          </a:xfrm>
          <a:prstGeom prst="rect">
            <a:avLst/>
          </a:prstGeom>
          <a:noFill/>
          <a:ln>
            <a:solidFill>
              <a:schemeClr val="tx1"/>
            </a:solidFill>
          </a:ln>
          <a:effectLst>
            <a:outerShdw blurRad="50800" dist="38100" dir="2700000" algn="tl" rotWithShape="0">
              <a:srgbClr val="000000">
                <a:alpha val="43000"/>
              </a:srgbClr>
            </a:outerShdw>
          </a:effectLst>
        </p:spPr>
        <p:txBody>
          <a:bodyPr wrap="square" rtlCol="0">
            <a:spAutoFit/>
          </a:bodyPr>
          <a:lstStyle/>
          <a:p>
            <a:r>
              <a:rPr lang="en-US" sz="1600" dirty="0" smtClean="0">
                <a:latin typeface="Stencil"/>
              </a:rPr>
              <a:t>EDUCATION WEEK</a:t>
            </a:r>
            <a:r>
              <a:rPr lang="en-US" sz="1400" dirty="0" smtClean="0"/>
              <a:t/>
            </a:r>
            <a:br>
              <a:rPr lang="en-US" sz="1400" dirty="0" smtClean="0"/>
            </a:br>
            <a:r>
              <a:rPr lang="en-US" sz="1400" dirty="0" smtClean="0"/>
              <a:t>Published in Print: January 12, 2012, as </a:t>
            </a:r>
          </a:p>
          <a:p>
            <a:r>
              <a:rPr lang="en-US" sz="1400" b="1" dirty="0" smtClean="0"/>
              <a:t>“U.S. Education Pressured by International Comparisons”</a:t>
            </a:r>
          </a:p>
          <a:p>
            <a:r>
              <a:rPr lang="en-US" sz="1400" dirty="0" smtClean="0"/>
              <a:t>By </a:t>
            </a:r>
            <a:r>
              <a:rPr lang="en-US" sz="1400" dirty="0" smtClean="0">
                <a:hlinkClick r:id="rId4"/>
              </a:rPr>
              <a:t>Sean Cavanagh</a:t>
            </a:r>
            <a:r>
              <a:rPr lang="en-US" sz="1400" dirty="0" smtClean="0"/>
              <a:t> </a:t>
            </a:r>
          </a:p>
          <a:p>
            <a:endParaRPr lang="en-US" sz="1400" dirty="0" smtClean="0"/>
          </a:p>
          <a:p>
            <a:r>
              <a:rPr lang="en-US" sz="1400" dirty="0" smtClean="0"/>
              <a:t>“Concern over American students' middling scores on high-profile tests vies with caution about cultural and political factors that shape school improvement …. ”</a:t>
            </a:r>
          </a:p>
          <a:p>
            <a:endParaRPr lang="en-US" sz="1400" b="1" dirty="0" smtClean="0"/>
          </a:p>
          <a:p>
            <a:endParaRPr lang="en-US" dirty="0"/>
          </a:p>
        </p:txBody>
      </p:sp>
      <p:pic>
        <p:nvPicPr>
          <p:cNvPr id="2" name="Picture 1" descr="Screen shot 2013-11-19 at 4.17.12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 y="2361251"/>
            <a:ext cx="5334513" cy="990600"/>
          </a:xfrm>
          <a:prstGeom prst="rect">
            <a:avLst/>
          </a:prstGeom>
          <a:ln>
            <a:solidFill>
              <a:schemeClr val="tx1"/>
            </a:solidFill>
          </a:ln>
          <a:effectLst>
            <a:outerShdw blurRad="50800" dist="38100" dir="2700000" algn="tl" rotWithShape="0">
              <a:srgbClr val="000000">
                <a:alpha val="43000"/>
              </a:srgbClr>
            </a:outerShdw>
          </a:effectLst>
        </p:spPr>
      </p:pic>
      <p:pic>
        <p:nvPicPr>
          <p:cNvPr id="3" name="Picture 2" descr="Screen shot 2013-11-19 at 4.18.28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00" y="3351851"/>
            <a:ext cx="5410200" cy="458149"/>
          </a:xfrm>
          <a:prstGeom prst="rect">
            <a:avLst/>
          </a:prstGeom>
          <a:effectLst>
            <a:outerShdw blurRad="50800" dist="38100" dir="2700000" algn="tl" rotWithShape="0">
              <a:srgbClr val="000000">
                <a:alpha val="43000"/>
              </a:srgbClr>
            </a:outerShdw>
          </a:effectLst>
        </p:spPr>
      </p:pic>
      <p:sp>
        <p:nvSpPr>
          <p:cNvPr id="4" name="TextBox 3"/>
          <p:cNvSpPr txBox="1"/>
          <p:nvPr/>
        </p:nvSpPr>
        <p:spPr>
          <a:xfrm rot="16200000">
            <a:off x="5389411" y="3159013"/>
            <a:ext cx="6539175" cy="55399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1400" u="dbl" dirty="0" smtClean="0"/>
              <a:t>See also (09 Dec. 2016): </a:t>
            </a:r>
          </a:p>
          <a:p>
            <a:r>
              <a:rPr lang="en-US" sz="1600" dirty="0" smtClean="0">
                <a:hlinkClick r:id="rId7"/>
              </a:rPr>
              <a:t>http</a:t>
            </a:r>
            <a:r>
              <a:rPr lang="en-US" sz="1600" dirty="0">
                <a:hlinkClick r:id="rId7"/>
              </a:rPr>
              <a:t>://thediplomat.com/2016/12/the-hidden-costs-of-asias-high-test-scores</a:t>
            </a:r>
            <a:r>
              <a:rPr lang="en-US" sz="1600" dirty="0" smtClean="0">
                <a:hlinkClick r:id="rId7"/>
              </a:rPr>
              <a:t>/</a:t>
            </a:r>
            <a:r>
              <a:rPr lang="en-US" sz="1600" dirty="0" smtClean="0"/>
              <a:t> </a:t>
            </a:r>
            <a:endParaRPr lang="en-US" sz="16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a:latin typeface="Times" charset="0"/>
                <a:ea typeface="ＭＳ Ｐゴシック" charset="0"/>
                <a:cs typeface="ＭＳ Ｐゴシック" charset="0"/>
              </a:rPr>
              <a:t>But wait a minute …</a:t>
            </a:r>
          </a:p>
        </p:txBody>
      </p:sp>
      <p:graphicFrame>
        <p:nvGraphicFramePr>
          <p:cNvPr id="29698" name="Object 2"/>
          <p:cNvGraphicFramePr>
            <a:graphicFrameLocks noChangeAspect="1"/>
          </p:cNvGraphicFramePr>
          <p:nvPr>
            <p:extLst>
              <p:ext uri="{D42A27DB-BD31-4B8C-83A1-F6EECF244321}">
                <p14:modId xmlns:p14="http://schemas.microsoft.com/office/powerpoint/2010/main" val="1739139088"/>
              </p:ext>
            </p:extLst>
          </p:nvPr>
        </p:nvGraphicFramePr>
        <p:xfrm>
          <a:off x="685800" y="1981200"/>
          <a:ext cx="9253538" cy="4648200"/>
        </p:xfrm>
        <a:graphic>
          <a:graphicData uri="http://schemas.openxmlformats.org/presentationml/2006/ole">
            <mc:AlternateContent xmlns:mc="http://schemas.openxmlformats.org/markup-compatibility/2006">
              <mc:Choice xmlns:v="urn:schemas-microsoft-com:vml" Requires="v">
                <p:oleObj spid="_x0000_s29786" name="Document" r:id="rId3" imgW="21942857" imgH="11022222" progId="Word.Document.12">
                  <p:link updateAutomatic="1"/>
                </p:oleObj>
              </mc:Choice>
              <mc:Fallback>
                <p:oleObj name="Document" r:id="rId3" imgW="21942857" imgH="11022222" progId="Word.Document.12">
                  <p:link updateAutomatic="1"/>
                  <p:pic>
                    <p:nvPicPr>
                      <p:cNvPr id="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981200"/>
                        <a:ext cx="9253538" cy="4648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9699" name="TextBox 4"/>
          <p:cNvSpPr txBox="1">
            <a:spLocks noChangeArrowheads="1"/>
          </p:cNvSpPr>
          <p:nvPr/>
        </p:nvSpPr>
        <p:spPr bwMode="auto">
          <a:xfrm>
            <a:off x="304800" y="6324600"/>
            <a:ext cx="645170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smtClean="0">
                <a:hlinkClick r:id="rId5"/>
              </a:rPr>
              <a:t>http</a:t>
            </a:r>
            <a:r>
              <a:rPr lang="en-US" sz="1800" dirty="0">
                <a:hlinkClick r:id="rId5"/>
              </a:rPr>
              <a:t>://blog.nassp.org/2014/02/12/pisa-its-still-poverty-not-stupid</a:t>
            </a:r>
            <a:r>
              <a:rPr lang="en-US" sz="1800" dirty="0" smtClean="0">
                <a:hlinkClick r:id="rId5"/>
              </a:rPr>
              <a:t>/</a:t>
            </a:r>
            <a:r>
              <a:rPr lang="en-US" sz="1800" dirty="0" smtClean="0"/>
              <a:t> </a:t>
            </a:r>
            <a:endParaRPr lang="en-US" sz="1800" dirty="0"/>
          </a:p>
        </p:txBody>
      </p:sp>
      <p:pic>
        <p:nvPicPr>
          <p:cNvPr id="5" name="Picture 4"/>
          <p:cNvPicPr>
            <a:picLocks noChangeAspect="1"/>
          </p:cNvPicPr>
          <p:nvPr/>
        </p:nvPicPr>
        <p:blipFill>
          <a:blip r:embed="rId6"/>
          <a:stretch>
            <a:fillRect/>
          </a:stretch>
        </p:blipFill>
        <p:spPr>
          <a:xfrm>
            <a:off x="0" y="0"/>
            <a:ext cx="4292600" cy="735874"/>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1" name="Object 2"/>
          <p:cNvGraphicFramePr>
            <a:graphicFrameLocks noChangeAspect="1"/>
          </p:cNvGraphicFramePr>
          <p:nvPr/>
        </p:nvGraphicFramePr>
        <p:xfrm>
          <a:off x="1447800" y="26988"/>
          <a:ext cx="7391400" cy="7239000"/>
        </p:xfrm>
        <a:graphic>
          <a:graphicData uri="http://schemas.openxmlformats.org/presentationml/2006/ole">
            <mc:AlternateContent xmlns:mc="http://schemas.openxmlformats.org/markup-compatibility/2006">
              <mc:Choice xmlns:v="urn:schemas-microsoft-com:vml" Requires="v">
                <p:oleObj spid="_x0000_s30805" name="Document" r:id="rId3" imgW="21942857" imgH="29358730" progId="Word.Document.12">
                  <p:link updateAutomatic="1"/>
                </p:oleObj>
              </mc:Choice>
              <mc:Fallback>
                <p:oleObj name="Document" r:id="rId3" imgW="21942857" imgH="29358730" progId="Word.Document.12">
                  <p:link updateAutomatic="1"/>
                  <p:pic>
                    <p:nvPicPr>
                      <p:cNvPr id="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26988"/>
                        <a:ext cx="7391400" cy="723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US" dirty="0">
                <a:latin typeface="Times" charset="0"/>
                <a:ea typeface="ＭＳ Ｐゴシック" charset="0"/>
                <a:cs typeface="ＭＳ Ｐゴシック" charset="0"/>
              </a:rPr>
              <a:t>Gasp!</a:t>
            </a:r>
          </a:p>
        </p:txBody>
      </p:sp>
      <p:sp>
        <p:nvSpPr>
          <p:cNvPr id="31746" name="Content Placeholder 2"/>
          <p:cNvSpPr>
            <a:spLocks noGrp="1"/>
          </p:cNvSpPr>
          <p:nvPr>
            <p:ph idx="1"/>
          </p:nvPr>
        </p:nvSpPr>
        <p:spPr>
          <a:xfrm>
            <a:off x="304800" y="1905000"/>
            <a:ext cx="8458200" cy="4495800"/>
          </a:xfrm>
        </p:spPr>
        <p:txBody>
          <a:bodyPr/>
          <a:lstStyle/>
          <a:p>
            <a:pPr>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A more accurate assessment of the performance of U.S. students would be obtained by comparing the scores of American schools with comparable poverty rates to those of other countries.</a:t>
            </a:r>
            <a:r>
              <a:rPr lang="ja-JP" altLang="en-US" sz="3000" dirty="0">
                <a:latin typeface="Times" charset="0"/>
                <a:ea typeface="ＭＳ Ｐゴシック" charset="0"/>
                <a:cs typeface="ＭＳ Ｐゴシック" charset="0"/>
              </a:rPr>
              <a:t>”</a:t>
            </a:r>
            <a:endParaRPr lang="en-US" altLang="ja-JP" sz="3000" dirty="0">
              <a:latin typeface="Times" charset="0"/>
              <a:ea typeface="ＭＳ Ｐゴシック" charset="0"/>
              <a:cs typeface="ＭＳ Ｐゴシック" charset="0"/>
            </a:endParaRPr>
          </a:p>
          <a:p>
            <a:pPr>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Schools in the United States with less than a 10% poverty rate had a PISA score of 551.  When compared to the ten countries with similar poverty numbers, that score ranked first.</a:t>
            </a:r>
            <a:r>
              <a:rPr lang="ja-JP" altLang="en-US" sz="3000" dirty="0" smtClean="0">
                <a:latin typeface="Times" charset="0"/>
                <a:ea typeface="ＭＳ Ｐゴシック" charset="0"/>
                <a:cs typeface="ＭＳ Ｐゴシック" charset="0"/>
              </a:rPr>
              <a:t>”</a:t>
            </a:r>
            <a:endParaRPr lang="en-US" altLang="ja-JP" sz="3000" dirty="0">
              <a:latin typeface="Times" charset="0"/>
              <a:ea typeface="ＭＳ Ｐゴシック" charset="0"/>
              <a:cs typeface="ＭＳ Ｐゴシック" charset="0"/>
            </a:endParaRPr>
          </a:p>
        </p:txBody>
      </p:sp>
      <p:sp>
        <p:nvSpPr>
          <p:cNvPr id="2" name="TextBox 1"/>
          <p:cNvSpPr txBox="1"/>
          <p:nvPr/>
        </p:nvSpPr>
        <p:spPr>
          <a:xfrm>
            <a:off x="95502" y="6324600"/>
            <a:ext cx="6855210" cy="400110"/>
          </a:xfrm>
          <a:prstGeom prst="rect">
            <a:avLst/>
          </a:prstGeom>
          <a:noFill/>
        </p:spPr>
        <p:txBody>
          <a:bodyPr wrap="none" rtlCol="0">
            <a:spAutoFit/>
          </a:bodyPr>
          <a:lstStyle/>
          <a:p>
            <a:r>
              <a:rPr lang="en-US" sz="2000" dirty="0">
                <a:hlinkClick r:id="rId2"/>
              </a:rPr>
              <a:t>http://blog.nassp.org/2014/02/12/pisa-its-still-poverty-not-stupid</a:t>
            </a:r>
            <a:r>
              <a:rPr lang="en-US" sz="2000" dirty="0" smtClean="0">
                <a:hlinkClick r:id="rId2"/>
              </a:rPr>
              <a:t>/</a:t>
            </a:r>
            <a:r>
              <a:rPr lang="en-US" sz="2000" dirty="0" smtClean="0"/>
              <a:t> </a:t>
            </a:r>
            <a:endParaRPr lang="en-US" sz="2000" dirty="0"/>
          </a:p>
        </p:txBody>
      </p:sp>
      <p:pic>
        <p:nvPicPr>
          <p:cNvPr id="3" name="Picture 2"/>
          <p:cNvPicPr>
            <a:picLocks noChangeAspect="1"/>
          </p:cNvPicPr>
          <p:nvPr/>
        </p:nvPicPr>
        <p:blipFill>
          <a:blip r:embed="rId3"/>
          <a:stretch>
            <a:fillRect/>
          </a:stretch>
        </p:blipFill>
        <p:spPr>
          <a:xfrm>
            <a:off x="0" y="0"/>
            <a:ext cx="4292600" cy="735874"/>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ChangeArrowheads="1"/>
          </p:cNvSpPr>
          <p:nvPr/>
        </p:nvSpPr>
        <p:spPr bwMode="auto">
          <a:xfrm>
            <a:off x="1371600" y="1905000"/>
            <a:ext cx="6019800" cy="3786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u="sng" dirty="0"/>
              <a:t>Country              Poverty Rate    PISA Score</a:t>
            </a:r>
          </a:p>
          <a:p>
            <a:r>
              <a:rPr lang="en-US" dirty="0"/>
              <a:t>United States         &lt;10%               551</a:t>
            </a:r>
          </a:p>
          <a:p>
            <a:r>
              <a:rPr lang="en-US" dirty="0"/>
              <a:t>Finland                     </a:t>
            </a:r>
            <a:r>
              <a:rPr lang="en-US" dirty="0" smtClean="0"/>
              <a:t>3.4</a:t>
            </a:r>
            <a:r>
              <a:rPr lang="en-US" dirty="0"/>
              <a:t>%          </a:t>
            </a:r>
            <a:r>
              <a:rPr lang="en-US" dirty="0" smtClean="0"/>
              <a:t>   536</a:t>
            </a:r>
            <a:endParaRPr lang="en-US" dirty="0"/>
          </a:p>
          <a:p>
            <a:r>
              <a:rPr lang="en-US" dirty="0"/>
              <a:t>Netherlands              </a:t>
            </a:r>
            <a:r>
              <a:rPr lang="en-US" dirty="0" smtClean="0"/>
              <a:t>9.0</a:t>
            </a:r>
            <a:r>
              <a:rPr lang="en-US" dirty="0"/>
              <a:t>%          </a:t>
            </a:r>
            <a:r>
              <a:rPr lang="en-US" dirty="0" smtClean="0"/>
              <a:t>   508</a:t>
            </a:r>
            <a:endParaRPr lang="en-US" dirty="0"/>
          </a:p>
          <a:p>
            <a:r>
              <a:rPr lang="en-US" dirty="0"/>
              <a:t>Belgium                   </a:t>
            </a:r>
            <a:r>
              <a:rPr lang="en-US" dirty="0" smtClean="0"/>
              <a:t> 6.7</a:t>
            </a:r>
            <a:r>
              <a:rPr lang="en-US" dirty="0"/>
              <a:t>%          </a:t>
            </a:r>
            <a:r>
              <a:rPr lang="en-US" dirty="0" smtClean="0"/>
              <a:t>   506</a:t>
            </a:r>
            <a:endParaRPr lang="en-US" dirty="0"/>
          </a:p>
          <a:p>
            <a:r>
              <a:rPr lang="en-US" dirty="0"/>
              <a:t>Norway                     </a:t>
            </a:r>
            <a:r>
              <a:rPr lang="en-US" dirty="0" smtClean="0"/>
              <a:t>3.6</a:t>
            </a:r>
            <a:r>
              <a:rPr lang="en-US" dirty="0"/>
              <a:t>%          </a:t>
            </a:r>
            <a:r>
              <a:rPr lang="en-US" dirty="0" smtClean="0"/>
              <a:t>   503</a:t>
            </a:r>
            <a:endParaRPr lang="en-US" dirty="0"/>
          </a:p>
          <a:p>
            <a:r>
              <a:rPr lang="en-US" dirty="0"/>
              <a:t>Switzerland               </a:t>
            </a:r>
            <a:r>
              <a:rPr lang="en-US" dirty="0" smtClean="0"/>
              <a:t>6.8</a:t>
            </a:r>
            <a:r>
              <a:rPr lang="en-US" dirty="0"/>
              <a:t>%          </a:t>
            </a:r>
            <a:r>
              <a:rPr lang="en-US" dirty="0" smtClean="0"/>
              <a:t>   501</a:t>
            </a:r>
            <a:endParaRPr lang="en-US" dirty="0"/>
          </a:p>
          <a:p>
            <a:r>
              <a:rPr lang="en-US" dirty="0"/>
              <a:t>France                       </a:t>
            </a:r>
            <a:r>
              <a:rPr lang="en-US" dirty="0" smtClean="0"/>
              <a:t>7.3</a:t>
            </a:r>
            <a:r>
              <a:rPr lang="en-US" dirty="0"/>
              <a:t>%          </a:t>
            </a:r>
            <a:r>
              <a:rPr lang="en-US" dirty="0" smtClean="0"/>
              <a:t>   496</a:t>
            </a:r>
            <a:endParaRPr lang="en-US" dirty="0"/>
          </a:p>
          <a:p>
            <a:r>
              <a:rPr lang="en-US" dirty="0"/>
              <a:t>Denmark                   </a:t>
            </a:r>
            <a:r>
              <a:rPr lang="en-US" dirty="0" smtClean="0"/>
              <a:t>2.4</a:t>
            </a:r>
            <a:r>
              <a:rPr lang="en-US" dirty="0"/>
              <a:t>%          </a:t>
            </a:r>
            <a:r>
              <a:rPr lang="en-US" dirty="0" smtClean="0"/>
              <a:t>   495</a:t>
            </a:r>
            <a:endParaRPr lang="en-US" dirty="0"/>
          </a:p>
          <a:p>
            <a:r>
              <a:rPr lang="en-US" dirty="0"/>
              <a:t>Czech Republic        </a:t>
            </a:r>
            <a:r>
              <a:rPr lang="en-US" dirty="0" smtClean="0"/>
              <a:t>7.2</a:t>
            </a:r>
            <a:r>
              <a:rPr lang="en-US" dirty="0"/>
              <a:t>%         </a:t>
            </a:r>
            <a:r>
              <a:rPr lang="en-US" dirty="0" smtClean="0"/>
              <a:t>    478</a:t>
            </a:r>
            <a:endParaRPr lang="en-US" dirty="0"/>
          </a:p>
        </p:txBody>
      </p:sp>
      <p:sp>
        <p:nvSpPr>
          <p:cNvPr id="32770" name="Title 1"/>
          <p:cNvSpPr>
            <a:spLocks noGrp="1"/>
          </p:cNvSpPr>
          <p:nvPr>
            <p:ph type="title"/>
          </p:nvPr>
        </p:nvSpPr>
        <p:spPr>
          <a:xfrm rot="16200000">
            <a:off x="-2171700" y="3543300"/>
            <a:ext cx="5486400" cy="1143000"/>
          </a:xfrm>
        </p:spPr>
        <p:txBody>
          <a:bodyPr/>
          <a:lstStyle/>
          <a:p>
            <a:r>
              <a:rPr lang="en-US" dirty="0">
                <a:latin typeface="Times" charset="0"/>
                <a:ea typeface="ＭＳ Ｐゴシック" charset="0"/>
                <a:cs typeface="ＭＳ Ｐゴシック" charset="0"/>
              </a:rPr>
              <a:t>&lt;10% poverty</a:t>
            </a:r>
          </a:p>
        </p:txBody>
      </p:sp>
      <p:pic>
        <p:nvPicPr>
          <p:cNvPr id="1026" name="Picture 2" descr="ASS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381250" cy="9048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ASS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048"/>
            <a:ext cx="2381250" cy="904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rot="16200000">
            <a:off x="-2857500" y="2857500"/>
            <a:ext cx="6858000" cy="1143000"/>
          </a:xfrm>
        </p:spPr>
        <p:txBody>
          <a:bodyPr/>
          <a:lstStyle/>
          <a:p>
            <a:r>
              <a:rPr lang="en-US">
                <a:latin typeface="Times" charset="0"/>
                <a:ea typeface="ＭＳ Ｐゴシック" charset="0"/>
                <a:cs typeface="ＭＳ Ｐゴシック" charset="0"/>
              </a:rPr>
              <a:t>10 – 24.9% poverty </a:t>
            </a:r>
          </a:p>
        </p:txBody>
      </p:sp>
      <p:graphicFrame>
        <p:nvGraphicFramePr>
          <p:cNvPr id="33794" name="Object 2"/>
          <p:cNvGraphicFramePr>
            <a:graphicFrameLocks noChangeAspect="1"/>
          </p:cNvGraphicFramePr>
          <p:nvPr>
            <p:extLst>
              <p:ext uri="{D42A27DB-BD31-4B8C-83A1-F6EECF244321}">
                <p14:modId xmlns:p14="http://schemas.microsoft.com/office/powerpoint/2010/main" val="531287586"/>
              </p:ext>
            </p:extLst>
          </p:nvPr>
        </p:nvGraphicFramePr>
        <p:xfrm>
          <a:off x="2819400" y="914400"/>
          <a:ext cx="7086600" cy="6240463"/>
        </p:xfrm>
        <a:graphic>
          <a:graphicData uri="http://schemas.openxmlformats.org/presentationml/2006/ole">
            <mc:AlternateContent xmlns:mc="http://schemas.openxmlformats.org/markup-compatibility/2006">
              <mc:Choice xmlns:v="urn:schemas-microsoft-com:vml" Requires="v">
                <p:oleObj spid="_x0000_s33879" name="Document" r:id="rId3" imgW="21942857" imgH="19555556" progId="Word.Document.12">
                  <p:link updateAutomatic="1"/>
                </p:oleObj>
              </mc:Choice>
              <mc:Fallback>
                <p:oleObj name="Document" r:id="rId3" imgW="21942857" imgH="19555556" progId="Word.Document.12">
                  <p:link updateAutomatic="1"/>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914400"/>
                        <a:ext cx="7086600" cy="6240463"/>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pic>
        <p:nvPicPr>
          <p:cNvPr id="5" name="Picture 2" descr="ASS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3048"/>
            <a:ext cx="2381250" cy="904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Content Placeholder 2"/>
          <p:cNvSpPr>
            <a:spLocks noGrp="1"/>
          </p:cNvSpPr>
          <p:nvPr>
            <p:ph idx="1"/>
          </p:nvPr>
        </p:nvSpPr>
        <p:spPr>
          <a:xfrm>
            <a:off x="609600" y="1143000"/>
            <a:ext cx="8001000" cy="4953000"/>
          </a:xfrm>
          <a:ln w="6350">
            <a:noFill/>
          </a:ln>
          <a:effectLst/>
        </p:spPr>
        <p:txBody>
          <a:bodyPr/>
          <a:lstStyle/>
          <a:p>
            <a:pPr marL="0">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The problem is not as much with our educational system as it is with our high poverty rates. </a:t>
            </a:r>
            <a:r>
              <a:rPr lang="en-US" altLang="ja-JP" sz="3000" dirty="0" smtClean="0">
                <a:latin typeface="Times" charset="0"/>
                <a:ea typeface="ＭＳ Ｐゴシック" charset="0"/>
                <a:cs typeface="ＭＳ Ｐゴシック" charset="0"/>
              </a:rPr>
              <a:t> The </a:t>
            </a:r>
            <a:r>
              <a:rPr lang="en-US" altLang="ja-JP" sz="3000" dirty="0">
                <a:latin typeface="Times" charset="0"/>
                <a:ea typeface="ＭＳ Ｐゴシック" charset="0"/>
                <a:cs typeface="ＭＳ Ｐゴシック" charset="0"/>
              </a:rPr>
              <a:t>real crisis is the level of poverty in too many of our schools and the relationship between poverty and student achievement</a:t>
            </a:r>
            <a:r>
              <a:rPr lang="en-US" altLang="ja-JP" sz="3000" dirty="0" smtClean="0">
                <a:latin typeface="Times" charset="0"/>
                <a:ea typeface="ＭＳ Ｐゴシック" charset="0"/>
                <a:cs typeface="ＭＳ Ｐゴシック" charset="0"/>
              </a:rPr>
              <a:t>.  </a:t>
            </a:r>
            <a:r>
              <a:rPr lang="en-US" altLang="ja-JP" sz="3000" dirty="0">
                <a:latin typeface="Times" charset="0"/>
                <a:ea typeface="ＭＳ Ｐゴシック" charset="0"/>
                <a:cs typeface="ＭＳ Ｐゴシック" charset="0"/>
              </a:rPr>
              <a:t>Our lowest achieving schools are the most under-resourced schools with the highest number of disadvantaged students. </a:t>
            </a:r>
            <a:r>
              <a:rPr lang="en-US" altLang="ja-JP" sz="3000" dirty="0" smtClean="0">
                <a:latin typeface="Times" charset="0"/>
                <a:ea typeface="ＭＳ Ｐゴシック" charset="0"/>
                <a:cs typeface="ＭＳ Ｐゴシック" charset="0"/>
              </a:rPr>
              <a:t> We </a:t>
            </a:r>
            <a:r>
              <a:rPr lang="en-US" altLang="ja-JP" sz="3000" dirty="0">
                <a:latin typeface="Times" charset="0"/>
                <a:ea typeface="ＭＳ Ｐゴシック" charset="0"/>
                <a:cs typeface="ＭＳ Ｐゴシック" charset="0"/>
              </a:rPr>
              <a:t>cannot treat these schools in the same way that we would schools in more advantaged neighborhoods or we will continue to get the same results.</a:t>
            </a: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 </a:t>
            </a:r>
            <a:endParaRPr lang="en-US" sz="3000" dirty="0">
              <a:latin typeface="Times" charset="0"/>
              <a:ea typeface="ＭＳ Ｐゴシック" charset="0"/>
              <a:cs typeface="ＭＳ Ｐゴシック" charset="0"/>
            </a:endParaRPr>
          </a:p>
        </p:txBody>
      </p:sp>
      <p:sp>
        <p:nvSpPr>
          <p:cNvPr id="34818" name="TextBox 3"/>
          <p:cNvSpPr txBox="1">
            <a:spLocks noChangeArrowheads="1"/>
          </p:cNvSpPr>
          <p:nvPr/>
        </p:nvSpPr>
        <p:spPr bwMode="auto">
          <a:xfrm>
            <a:off x="457200" y="6096000"/>
            <a:ext cx="62080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2"/>
              </a:rPr>
              <a:t>http://blog.nassp.org/2014/02/12/pisa-its-still-poverty-not-stupid</a:t>
            </a:r>
            <a:r>
              <a:rPr lang="en-US" sz="1800" dirty="0" smtClean="0">
                <a:hlinkClick r:id="rId2"/>
              </a:rPr>
              <a:t>/</a:t>
            </a:r>
            <a:r>
              <a:rPr lang="en-US" sz="1800" dirty="0" smtClean="0"/>
              <a:t> </a:t>
            </a:r>
            <a:endParaRPr lang="en-US" sz="1800" dirty="0"/>
          </a:p>
        </p:txBody>
      </p:sp>
      <p:pic>
        <p:nvPicPr>
          <p:cNvPr id="5" name="Picture 2" descr="ASS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048"/>
            <a:ext cx="2381250" cy="904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305800" cy="762000"/>
          </a:xfrm>
        </p:spPr>
        <p:txBody>
          <a:bodyPr/>
          <a:lstStyle/>
          <a:p>
            <a:r>
              <a:rPr lang="en-US" sz="2000" dirty="0" smtClean="0"/>
              <a:t>Yellow dots: US 0-10, 10-25, 25-50, </a:t>
            </a:r>
            <a:r>
              <a:rPr lang="en-US" sz="2000" dirty="0" err="1" smtClean="0"/>
              <a:t>avg</a:t>
            </a:r>
            <a:r>
              <a:rPr lang="en-US" sz="2000" dirty="0" smtClean="0"/>
              <a:t>, 50-75 and 75-100% kids in poverty</a:t>
            </a:r>
            <a:endParaRPr lang="en-US" sz="2000" dirty="0"/>
          </a:p>
        </p:txBody>
      </p:sp>
      <p:sp>
        <p:nvSpPr>
          <p:cNvPr id="4" name="TextBox 3"/>
          <p:cNvSpPr txBox="1"/>
          <p:nvPr/>
        </p:nvSpPr>
        <p:spPr>
          <a:xfrm rot="16200000">
            <a:off x="5449720" y="3176419"/>
            <a:ext cx="6926896" cy="461665"/>
          </a:xfrm>
          <a:prstGeom prst="rect">
            <a:avLst/>
          </a:prstGeom>
          <a:noFill/>
        </p:spPr>
        <p:txBody>
          <a:bodyPr wrap="none" rtlCol="0">
            <a:spAutoFit/>
          </a:bodyPr>
          <a:lstStyle/>
          <a:p>
            <a:r>
              <a:rPr lang="en-US" dirty="0">
                <a:hlinkClick r:id="rId2"/>
              </a:rPr>
              <a:t>http://uteachweb.cns.utexas.edu/Marder/</a:t>
            </a:r>
            <a:r>
              <a:rPr lang="en-US" dirty="0" smtClean="0">
                <a:hlinkClick r:id="rId2"/>
              </a:rPr>
              <a:t>Visualizations</a:t>
            </a:r>
            <a:r>
              <a:rPr lang="en-US" dirty="0" smtClean="0"/>
              <a:t> </a:t>
            </a:r>
            <a:endParaRPr lang="en-US" dirty="0"/>
          </a:p>
        </p:txBody>
      </p:sp>
      <p:sp>
        <p:nvSpPr>
          <p:cNvPr id="5" name="TextBox 4"/>
          <p:cNvSpPr txBox="1"/>
          <p:nvPr/>
        </p:nvSpPr>
        <p:spPr>
          <a:xfrm>
            <a:off x="304800" y="6400800"/>
            <a:ext cx="7987659" cy="307777"/>
          </a:xfrm>
          <a:prstGeom prst="rect">
            <a:avLst/>
          </a:prstGeom>
          <a:noFill/>
        </p:spPr>
        <p:txBody>
          <a:bodyPr wrap="none" rtlCol="0">
            <a:spAutoFit/>
          </a:bodyPr>
          <a:lstStyle/>
          <a:p>
            <a:r>
              <a:rPr lang="en-US" sz="1400" dirty="0">
                <a:hlinkClick r:id="rId3"/>
              </a:rPr>
              <a:t>http://public.tableausoftware.com/views/PISAScoresvsPoverty/Sheet1?:embed=yes&amp;:toolbar=yes&amp;:tabs=</a:t>
            </a:r>
            <a:r>
              <a:rPr lang="en-US" sz="1400" dirty="0" smtClean="0">
                <a:hlinkClick r:id="rId3"/>
              </a:rPr>
              <a:t>no</a:t>
            </a:r>
            <a:r>
              <a:rPr lang="en-US" sz="1400" dirty="0" smtClean="0"/>
              <a:t> </a:t>
            </a:r>
            <a:endParaRPr lang="en-US" sz="1400" dirty="0"/>
          </a:p>
        </p:txBody>
      </p:sp>
      <p:pic>
        <p:nvPicPr>
          <p:cNvPr id="3" name="Picture 2" descr="Screen shot 2012-11-16 at 3.46.0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685800"/>
            <a:ext cx="6934200" cy="5720530"/>
          </a:xfrm>
          <a:prstGeom prst="rect">
            <a:avLst/>
          </a:prstGeom>
        </p:spPr>
      </p:pic>
    </p:spTree>
    <p:extLst>
      <p:ext uri="{BB962C8B-B14F-4D97-AF65-F5344CB8AC3E}">
        <p14:creationId xmlns:p14="http://schemas.microsoft.com/office/powerpoint/2010/main" val="4853369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ctrTitle"/>
          </p:nvPr>
        </p:nvSpPr>
        <p:spPr>
          <a:xfrm>
            <a:off x="609600" y="0"/>
            <a:ext cx="7772400" cy="1143000"/>
          </a:xfrm>
        </p:spPr>
        <p:txBody>
          <a:bodyPr/>
          <a:lstStyle/>
          <a:p>
            <a:pPr eaLnBrk="1" hangingPunct="1"/>
            <a:r>
              <a:rPr lang="en-US" dirty="0">
                <a:latin typeface="Times" charset="0"/>
                <a:ea typeface="ＭＳ Ｐゴシック" charset="0"/>
                <a:cs typeface="ＭＳ Ｐゴシック" charset="0"/>
              </a:rPr>
              <a:t>First the good news: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939651"/>
            <a:ext cx="7599089" cy="5918349"/>
          </a:xfrm>
          <a:prstGeom prst="rect">
            <a:avLst/>
          </a:prstGeom>
        </p:spPr>
      </p:pic>
      <p:sp>
        <p:nvSpPr>
          <p:cNvPr id="3" name="TextBox 2"/>
          <p:cNvSpPr txBox="1"/>
          <p:nvPr/>
        </p:nvSpPr>
        <p:spPr>
          <a:xfrm rot="16200000">
            <a:off x="5361224" y="3290310"/>
            <a:ext cx="6654129" cy="307777"/>
          </a:xfrm>
          <a:prstGeom prst="rect">
            <a:avLst/>
          </a:prstGeom>
          <a:noFill/>
        </p:spPr>
        <p:txBody>
          <a:bodyPr wrap="none" rtlCol="0">
            <a:spAutoFit/>
          </a:bodyPr>
          <a:lstStyle/>
          <a:p>
            <a:r>
              <a:rPr lang="en-US" sz="1400" dirty="0">
                <a:hlinkClick r:id="rId4"/>
              </a:rPr>
              <a:t>https://www.census.gov/content/dam/Census/library/publications/2016/demo/p20-578.pdf</a:t>
            </a:r>
            <a:endParaRPr lang="en-US" sz="1400" dirty="0"/>
          </a:p>
        </p:txBody>
      </p:sp>
      <p:sp>
        <p:nvSpPr>
          <p:cNvPr id="4" name="TextBox 3"/>
          <p:cNvSpPr txBox="1"/>
          <p:nvPr/>
        </p:nvSpPr>
        <p:spPr>
          <a:xfrm rot="16200000">
            <a:off x="7694631" y="5880635"/>
            <a:ext cx="1402948" cy="307777"/>
          </a:xfrm>
          <a:prstGeom prst="rect">
            <a:avLst/>
          </a:prstGeom>
          <a:noFill/>
        </p:spPr>
        <p:txBody>
          <a:bodyPr wrap="none" rtlCol="0">
            <a:spAutoFit/>
          </a:bodyPr>
          <a:lstStyle/>
          <a:p>
            <a:r>
              <a:rPr lang="en-US" sz="1400" dirty="0" smtClean="0"/>
              <a:t>March 2016 data</a:t>
            </a:r>
            <a:endParaRPr lang="en-US" sz="1400" dirty="0"/>
          </a:p>
        </p:txBody>
      </p:sp>
    </p:spTree>
  </p:cSld>
  <p:clrMapOvr>
    <a:masterClrMapping/>
  </p:clrMapOvr>
  <p:transition>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3-04 at 4.28.1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457200"/>
            <a:ext cx="7467600" cy="5830559"/>
          </a:xfrm>
          <a:prstGeom prst="rect">
            <a:avLst/>
          </a:prstGeom>
        </p:spPr>
      </p:pic>
      <p:sp>
        <p:nvSpPr>
          <p:cNvPr id="5" name="TextBox 4"/>
          <p:cNvSpPr txBox="1"/>
          <p:nvPr/>
        </p:nvSpPr>
        <p:spPr>
          <a:xfrm rot="16200000">
            <a:off x="5642597" y="3272803"/>
            <a:ext cx="6426960" cy="338554"/>
          </a:xfrm>
          <a:prstGeom prst="rect">
            <a:avLst/>
          </a:prstGeom>
          <a:noFill/>
        </p:spPr>
        <p:txBody>
          <a:bodyPr wrap="none" rtlCol="0">
            <a:spAutoFit/>
          </a:bodyPr>
          <a:lstStyle/>
          <a:p>
            <a:r>
              <a:rPr lang="en-US" sz="1600" dirty="0">
                <a:hlinkClick r:id="rId3"/>
              </a:rPr>
              <a:t>http://uteachweb.cns.utexas.edu/sites/default/files/</a:t>
            </a:r>
            <a:r>
              <a:rPr lang="en-US" sz="1600" dirty="0" smtClean="0">
                <a:hlinkClick r:id="rId3"/>
              </a:rPr>
              <a:t>TexasChartersMovie.mov</a:t>
            </a:r>
            <a:r>
              <a:rPr lang="en-US" sz="1600" dirty="0" smtClean="0"/>
              <a:t> </a:t>
            </a:r>
            <a:endParaRPr lang="en-US" sz="1600" dirty="0"/>
          </a:p>
        </p:txBody>
      </p:sp>
    </p:spTree>
    <p:extLst>
      <p:ext uri="{BB962C8B-B14F-4D97-AF65-F5344CB8AC3E}">
        <p14:creationId xmlns:p14="http://schemas.microsoft.com/office/powerpoint/2010/main" val="21458159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1-20 at 1.58.4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0"/>
            <a:ext cx="6089282" cy="6858000"/>
          </a:xfrm>
          <a:prstGeom prst="rect">
            <a:avLst/>
          </a:prstGeom>
        </p:spPr>
      </p:pic>
      <p:sp>
        <p:nvSpPr>
          <p:cNvPr id="5" name="TextBox 4"/>
          <p:cNvSpPr txBox="1"/>
          <p:nvPr/>
        </p:nvSpPr>
        <p:spPr>
          <a:xfrm rot="16200000">
            <a:off x="5408891" y="3262521"/>
            <a:ext cx="6985218" cy="307777"/>
          </a:xfrm>
          <a:prstGeom prst="rect">
            <a:avLst/>
          </a:prstGeom>
          <a:noFill/>
        </p:spPr>
        <p:txBody>
          <a:bodyPr wrap="none" rtlCol="0">
            <a:spAutoFit/>
          </a:bodyPr>
          <a:lstStyle/>
          <a:p>
            <a:r>
              <a:rPr lang="en-US" sz="1400" dirty="0">
                <a:hlinkClick r:id="rId3"/>
              </a:rPr>
              <a:t>http://www.edweek.org/media/2015/05/28/33dc-statebystate-gradrate-economicstatus-c1-2.</a:t>
            </a:r>
            <a:r>
              <a:rPr lang="en-US" sz="1400" dirty="0" smtClean="0">
                <a:hlinkClick r:id="rId3"/>
              </a:rPr>
              <a:t>jpg</a:t>
            </a:r>
            <a:r>
              <a:rPr lang="en-US" sz="1400" dirty="0" smtClean="0"/>
              <a:t> </a:t>
            </a:r>
            <a:endParaRPr lang="en-US" sz="1400" dirty="0"/>
          </a:p>
        </p:txBody>
      </p:sp>
    </p:spTree>
    <p:extLst>
      <p:ext uri="{BB962C8B-B14F-4D97-AF65-F5344CB8AC3E}">
        <p14:creationId xmlns:p14="http://schemas.microsoft.com/office/powerpoint/2010/main" val="4681632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751" y="76200"/>
            <a:ext cx="4731884" cy="461665"/>
          </a:xfrm>
          <a:prstGeom prst="rect">
            <a:avLst/>
          </a:prstGeom>
          <a:noFill/>
        </p:spPr>
        <p:txBody>
          <a:bodyPr wrap="none" rtlCol="0">
            <a:spAutoFit/>
          </a:bodyPr>
          <a:lstStyle/>
          <a:p>
            <a:r>
              <a:rPr lang="en-US" dirty="0" smtClean="0"/>
              <a:t>Graduation rates for some subgroups</a:t>
            </a:r>
            <a:endParaRPr lang="en-US" dirty="0"/>
          </a:p>
        </p:txBody>
      </p:sp>
      <p:sp>
        <p:nvSpPr>
          <p:cNvPr id="6" name="TextBox 5"/>
          <p:cNvSpPr txBox="1"/>
          <p:nvPr/>
        </p:nvSpPr>
        <p:spPr>
          <a:xfrm>
            <a:off x="6728799" y="228600"/>
            <a:ext cx="2436691" cy="307777"/>
          </a:xfrm>
          <a:prstGeom prst="rect">
            <a:avLst/>
          </a:prstGeom>
          <a:noFill/>
        </p:spPr>
        <p:txBody>
          <a:bodyPr wrap="square" rtlCol="0">
            <a:spAutoFit/>
          </a:bodyPr>
          <a:lstStyle/>
          <a:p>
            <a:r>
              <a:rPr lang="en-US" sz="1400" dirty="0" smtClean="0"/>
              <a:t>Published online 02 June 2016</a:t>
            </a:r>
            <a:endParaRPr lang="en-US" sz="1400" dirty="0"/>
          </a:p>
        </p:txBody>
      </p:sp>
      <p:sp>
        <p:nvSpPr>
          <p:cNvPr id="8" name="TextBox 7"/>
          <p:cNvSpPr txBox="1"/>
          <p:nvPr/>
        </p:nvSpPr>
        <p:spPr>
          <a:xfrm>
            <a:off x="319800" y="6400800"/>
            <a:ext cx="6408999" cy="307777"/>
          </a:xfrm>
          <a:prstGeom prst="rect">
            <a:avLst/>
          </a:prstGeom>
          <a:noFill/>
        </p:spPr>
        <p:txBody>
          <a:bodyPr wrap="none" rtlCol="0">
            <a:spAutoFit/>
          </a:bodyPr>
          <a:lstStyle/>
          <a:p>
            <a:r>
              <a:rPr lang="en-US" sz="1400" dirty="0">
                <a:hlinkClick r:id="rId2"/>
              </a:rPr>
              <a:t>http://</a:t>
            </a:r>
            <a:r>
              <a:rPr lang="en-US" sz="1400" dirty="0" smtClean="0">
                <a:hlinkClick r:id="rId2"/>
              </a:rPr>
              <a:t>www.edweek.org/ew/dc/2016/map-graduation-rates-by-state-demographics.html</a:t>
            </a:r>
            <a:r>
              <a:rPr lang="en-US" sz="1400" dirty="0" smtClean="0"/>
              <a:t> </a:t>
            </a:r>
            <a:endParaRPr lang="en-US" sz="14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2600"/>
            <a:ext cx="9144000" cy="5869214"/>
          </a:xfrm>
          <a:prstGeom prst="rect">
            <a:avLst/>
          </a:prstGeom>
        </p:spPr>
      </p:pic>
    </p:spTree>
    <p:extLst>
      <p:ext uri="{BB962C8B-B14F-4D97-AF65-F5344CB8AC3E}">
        <p14:creationId xmlns:p14="http://schemas.microsoft.com/office/powerpoint/2010/main" val="4263522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762000"/>
            <a:ext cx="7315200" cy="5642550"/>
          </a:xfrm>
          <a:prstGeom prst="rect">
            <a:avLst/>
          </a:prstGeom>
        </p:spPr>
      </p:pic>
      <p:sp>
        <p:nvSpPr>
          <p:cNvPr id="6" name="Rectangle 3"/>
          <p:cNvSpPr>
            <a:spLocks noChangeArrowheads="1"/>
          </p:cNvSpPr>
          <p:nvPr/>
        </p:nvSpPr>
        <p:spPr bwMode="auto">
          <a:xfrm rot="16200000">
            <a:off x="65158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
        <p:nvSpPr>
          <p:cNvPr id="2" name="Title 1"/>
          <p:cNvSpPr>
            <a:spLocks noGrp="1"/>
          </p:cNvSpPr>
          <p:nvPr>
            <p:ph type="title"/>
          </p:nvPr>
        </p:nvSpPr>
        <p:spPr>
          <a:xfrm>
            <a:off x="0" y="0"/>
            <a:ext cx="9144000" cy="685800"/>
          </a:xfrm>
        </p:spPr>
        <p:txBody>
          <a:bodyPr/>
          <a:lstStyle/>
          <a:p>
            <a:pPr algn="l"/>
            <a:r>
              <a:rPr lang="en-US" sz="3200" dirty="0" smtClean="0"/>
              <a:t>Class of 2016 – Washington State</a:t>
            </a:r>
            <a:endParaRPr lang="en-US" sz="3200" dirty="0"/>
          </a:p>
        </p:txBody>
      </p:sp>
      <p:pic>
        <p:nvPicPr>
          <p:cNvPr id="9" name="Picture 8"/>
          <p:cNvPicPr>
            <a:picLocks noChangeAspect="1"/>
          </p:cNvPicPr>
          <p:nvPr/>
        </p:nvPicPr>
        <p:blipFill>
          <a:blip r:embed="rId4"/>
          <a:stretch>
            <a:fillRect/>
          </a:stretch>
        </p:blipFill>
        <p:spPr>
          <a:xfrm>
            <a:off x="7086600" y="76200"/>
            <a:ext cx="1441450" cy="959219"/>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877323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762000"/>
            <a:ext cx="8369300" cy="5753100"/>
          </a:xfrm>
          <a:prstGeom prst="rect">
            <a:avLst/>
          </a:prstGeom>
        </p:spPr>
      </p:pic>
      <p:sp>
        <p:nvSpPr>
          <p:cNvPr id="5" name="Title 1"/>
          <p:cNvSpPr>
            <a:spLocks noGrp="1"/>
          </p:cNvSpPr>
          <p:nvPr>
            <p:ph type="title"/>
          </p:nvPr>
        </p:nvSpPr>
        <p:spPr>
          <a:xfrm>
            <a:off x="0" y="0"/>
            <a:ext cx="9144000" cy="685800"/>
          </a:xfrm>
        </p:spPr>
        <p:txBody>
          <a:bodyPr/>
          <a:lstStyle/>
          <a:p>
            <a:pPr algn="l"/>
            <a:r>
              <a:rPr lang="en-US" sz="3200" dirty="0" smtClean="0"/>
              <a:t>Class of 2016 – Washington State</a:t>
            </a:r>
            <a:endParaRPr lang="en-US" sz="3200" dirty="0"/>
          </a:p>
        </p:txBody>
      </p:sp>
      <p:sp>
        <p:nvSpPr>
          <p:cNvPr id="6" name="Rectangle 3"/>
          <p:cNvSpPr>
            <a:spLocks noChangeArrowheads="1"/>
          </p:cNvSpPr>
          <p:nvPr/>
        </p:nvSpPr>
        <p:spPr bwMode="auto">
          <a:xfrm rot="16200000">
            <a:off x="65158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pic>
        <p:nvPicPr>
          <p:cNvPr id="7" name="Picture 6"/>
          <p:cNvPicPr>
            <a:picLocks noChangeAspect="1"/>
          </p:cNvPicPr>
          <p:nvPr/>
        </p:nvPicPr>
        <p:blipFill>
          <a:blip r:embed="rId4"/>
          <a:stretch>
            <a:fillRect/>
          </a:stretch>
        </p:blipFill>
        <p:spPr>
          <a:xfrm>
            <a:off x="7086600" y="76200"/>
            <a:ext cx="1441450" cy="959219"/>
          </a:xfrm>
          <a:prstGeom prst="rect">
            <a:avLst/>
          </a:prstGeom>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739048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dirty="0" smtClean="0"/>
              <a:t>Who does not graduate?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143000"/>
            <a:ext cx="8382000" cy="4877661"/>
          </a:xfrm>
          <a:prstGeom prst="rect">
            <a:avLst/>
          </a:prstGeom>
        </p:spPr>
      </p:pic>
    </p:spTree>
    <p:extLst>
      <p:ext uri="{BB962C8B-B14F-4D97-AF65-F5344CB8AC3E}">
        <p14:creationId xmlns:p14="http://schemas.microsoft.com/office/powerpoint/2010/main" val="3336218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85800" y="76200"/>
            <a:ext cx="7772400" cy="1143000"/>
          </a:xfrm>
        </p:spPr>
        <p:txBody>
          <a:bodyPr/>
          <a:lstStyle/>
          <a:p>
            <a:r>
              <a:rPr lang="en-US" dirty="0" smtClean="0"/>
              <a:t>Why not?</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979868"/>
            <a:ext cx="7508559" cy="5759855"/>
          </a:xfrm>
          <a:prstGeom prst="rect">
            <a:avLst/>
          </a:prstGeom>
        </p:spPr>
      </p:pic>
    </p:spTree>
    <p:extLst>
      <p:ext uri="{BB962C8B-B14F-4D97-AF65-F5344CB8AC3E}">
        <p14:creationId xmlns:p14="http://schemas.microsoft.com/office/powerpoint/2010/main" val="749244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4"/>
          <p:cNvSpPr txBox="1">
            <a:spLocks noChangeArrowheads="1"/>
          </p:cNvSpPr>
          <p:nvPr/>
        </p:nvSpPr>
        <p:spPr bwMode="auto">
          <a:xfrm rot="16200000">
            <a:off x="6330019" y="3067025"/>
            <a:ext cx="470802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600" dirty="0">
                <a:hlinkClick r:id="rId3"/>
              </a:rPr>
              <a:t>http://</a:t>
            </a:r>
            <a:r>
              <a:rPr lang="en-US" sz="1600" dirty="0" smtClean="0">
                <a:hlinkClick r:id="rId3"/>
              </a:rPr>
              <a:t>www.k12.wa.us/DataAdmin/Dropout-Grad.aspx</a:t>
            </a:r>
            <a:r>
              <a:rPr lang="en-US" sz="1600" dirty="0" smtClean="0"/>
              <a:t> </a:t>
            </a:r>
            <a:endParaRPr lang="en-US" sz="1600" dirty="0"/>
          </a:p>
        </p:txBody>
      </p:sp>
      <p:sp>
        <p:nvSpPr>
          <p:cNvPr id="2" name="TextBox 1"/>
          <p:cNvSpPr txBox="1"/>
          <p:nvPr/>
        </p:nvSpPr>
        <p:spPr>
          <a:xfrm rot="16200000">
            <a:off x="5833236" y="3205614"/>
            <a:ext cx="4400063" cy="369332"/>
          </a:xfrm>
          <a:prstGeom prst="rect">
            <a:avLst/>
          </a:prstGeom>
          <a:noFill/>
        </p:spPr>
        <p:txBody>
          <a:bodyPr wrap="none" rtlCol="0">
            <a:spAutoFit/>
          </a:bodyPr>
          <a:lstStyle/>
          <a:p>
            <a:r>
              <a:rPr lang="en-US" sz="1800" dirty="0" smtClean="0"/>
              <a:t>This is the latest report as of November, 2017</a:t>
            </a:r>
            <a:endParaRPr lang="en-US" sz="1800" dirty="0"/>
          </a:p>
        </p:txBody>
      </p:sp>
      <p:sp>
        <p:nvSpPr>
          <p:cNvPr id="4" name="TextBox 3"/>
          <p:cNvSpPr txBox="1"/>
          <p:nvPr/>
        </p:nvSpPr>
        <p:spPr>
          <a:xfrm>
            <a:off x="533400" y="5638800"/>
            <a:ext cx="8319906" cy="830997"/>
          </a:xfrm>
          <a:prstGeom prst="rect">
            <a:avLst/>
          </a:prstGeom>
          <a:noFill/>
        </p:spPr>
        <p:txBody>
          <a:bodyPr wrap="none" rtlCol="0">
            <a:spAutoFit/>
          </a:bodyPr>
          <a:lstStyle/>
          <a:p>
            <a:r>
              <a:rPr lang="en-US" sz="1600" dirty="0" smtClean="0"/>
              <a:t>For more information on racial gaps and education, see </a:t>
            </a:r>
          </a:p>
          <a:p>
            <a:r>
              <a:rPr lang="en-US" sz="1600" u="sng" dirty="0" smtClean="0">
                <a:hlinkClick r:id="rId4"/>
              </a:rPr>
              <a:t>http</a:t>
            </a:r>
            <a:r>
              <a:rPr lang="en-US" sz="1600" u="sng" dirty="0">
                <a:hlinkClick r:id="rId4"/>
              </a:rPr>
              <a:t>://www.usnews.com/news/blogs/data-mine/2015/01/28/us-education-still-separate-and-</a:t>
            </a:r>
            <a:r>
              <a:rPr lang="en-US" sz="1600" u="sng" dirty="0" smtClean="0">
                <a:hlinkClick r:id="rId4"/>
              </a:rPr>
              <a:t>unequal</a:t>
            </a:r>
            <a:r>
              <a:rPr lang="en-US" sz="1600" u="sng" dirty="0" smtClean="0"/>
              <a:t> </a:t>
            </a:r>
          </a:p>
          <a:p>
            <a:r>
              <a:rPr lang="en-US" sz="1600" u="sng" dirty="0" smtClean="0">
                <a:uFill>
                  <a:solidFill>
                    <a:schemeClr val="bg1"/>
                  </a:solidFill>
                </a:uFill>
              </a:rPr>
              <a:t>(Thanks, </a:t>
            </a:r>
            <a:r>
              <a:rPr lang="en-US" sz="1600" u="sng" dirty="0" err="1" smtClean="0">
                <a:uFill>
                  <a:solidFill>
                    <a:schemeClr val="bg1"/>
                  </a:solidFill>
                </a:uFill>
              </a:rPr>
              <a:t>Mutanda</a:t>
            </a:r>
            <a:r>
              <a:rPr lang="en-US" sz="1600" u="sng" dirty="0" smtClean="0">
                <a:uFill>
                  <a:solidFill>
                    <a:schemeClr val="bg1"/>
                  </a:solidFill>
                </a:uFill>
              </a:rPr>
              <a:t>!)</a:t>
            </a:r>
            <a:r>
              <a:rPr lang="en-US" sz="1600" dirty="0" smtClean="0">
                <a:uFill>
                  <a:solidFill>
                    <a:schemeClr val="bg1"/>
                  </a:solidFill>
                </a:uFill>
              </a:rPr>
              <a:t>  </a:t>
            </a:r>
            <a:endParaRPr lang="en-US" sz="1600" dirty="0">
              <a:uFill>
                <a:solidFill>
                  <a:schemeClr val="bg1"/>
                </a:solidFill>
              </a:uFill>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 y="353204"/>
            <a:ext cx="7506732" cy="3037075"/>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194955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2649192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6293" b="-5148"/>
          <a:stretch/>
        </p:blipFill>
        <p:spPr>
          <a:xfrm>
            <a:off x="254000" y="177800"/>
            <a:ext cx="8636000" cy="6489700"/>
          </a:xfrm>
          <a:prstGeom prst="rect">
            <a:avLst/>
          </a:prstGeom>
        </p:spPr>
      </p:pic>
      <p:sp>
        <p:nvSpPr>
          <p:cNvPr id="6" name="TextBox 5"/>
          <p:cNvSpPr txBox="1"/>
          <p:nvPr/>
        </p:nvSpPr>
        <p:spPr>
          <a:xfrm>
            <a:off x="228600" y="6400800"/>
            <a:ext cx="8715096" cy="369332"/>
          </a:xfrm>
          <a:prstGeom prst="rect">
            <a:avLst/>
          </a:prstGeom>
          <a:noFill/>
        </p:spPr>
        <p:txBody>
          <a:bodyPr wrap="none" rtlCol="0">
            <a:spAutoFit/>
          </a:bodyPr>
          <a:lstStyle/>
          <a:p>
            <a:r>
              <a:rPr lang="en-US" sz="1800" dirty="0">
                <a:hlinkClick r:id="rId3"/>
              </a:rPr>
              <a:t>http://</a:t>
            </a:r>
            <a:r>
              <a:rPr lang="en-US" sz="1800" dirty="0" err="1">
                <a:hlinkClick r:id="rId3"/>
              </a:rPr>
              <a:t>www.edweek.org</a:t>
            </a:r>
            <a:r>
              <a:rPr lang="en-US" sz="1800" dirty="0">
                <a:hlinkClick r:id="rId3"/>
              </a:rPr>
              <a:t>/</a:t>
            </a:r>
            <a:r>
              <a:rPr lang="en-US" sz="1800" dirty="0" err="1">
                <a:hlinkClick r:id="rId3"/>
              </a:rPr>
              <a:t>ew</a:t>
            </a:r>
            <a:r>
              <a:rPr lang="en-US" sz="1800" dirty="0">
                <a:hlinkClick r:id="rId3"/>
              </a:rPr>
              <a:t>/articles/2014/06/05/34research.h33.html?intc=EW-DC14-LNAV</a:t>
            </a:r>
            <a:endParaRPr lang="en-US" sz="1800" dirty="0"/>
          </a:p>
        </p:txBody>
      </p:sp>
    </p:spTree>
    <p:extLst>
      <p:ext uri="{BB962C8B-B14F-4D97-AF65-F5344CB8AC3E}">
        <p14:creationId xmlns:p14="http://schemas.microsoft.com/office/powerpoint/2010/main" val="28482038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rot="16200000">
            <a:off x="5275842" y="3254116"/>
            <a:ext cx="7038850" cy="307777"/>
          </a:xfrm>
          <a:prstGeom prst="rect">
            <a:avLst/>
          </a:prstGeom>
          <a:noFill/>
        </p:spPr>
        <p:txBody>
          <a:bodyPr wrap="none" rtlCol="0">
            <a:spAutoFit/>
          </a:bodyPr>
          <a:lstStyle/>
          <a:p>
            <a:r>
              <a:rPr lang="en-US" sz="1400" dirty="0">
                <a:hlinkClick r:id="rId2"/>
              </a:rPr>
              <a:t>https://</a:t>
            </a:r>
            <a:r>
              <a:rPr lang="en-US" sz="1400" dirty="0" smtClean="0">
                <a:hlinkClick r:id="rId2"/>
              </a:rPr>
              <a:t>www.census.gov/library/visualizations/time-series/demo/cps-historical-time-series.html</a:t>
            </a:r>
            <a:r>
              <a:rPr lang="en-US" sz="1400" dirty="0" smtClean="0"/>
              <a:t> </a:t>
            </a:r>
            <a:endParaRPr lang="en-US" sz="1400" dirty="0"/>
          </a:p>
        </p:txBody>
      </p:sp>
      <p:pic>
        <p:nvPicPr>
          <p:cNvPr id="1026" name="Picture 2" descr="ttps://www.census.gov/content/dam/Census/library/visualizations/time-series/demo/fig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1000"/>
            <a:ext cx="8529255" cy="6372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3033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4.0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838199"/>
            <a:ext cx="7086600" cy="6033507"/>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4"/>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5.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371600"/>
            <a:ext cx="7559842" cy="4953000"/>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4"/>
              </a:rPr>
              <a:t>http://www.k12.wa.us/DataAdmin</a:t>
            </a:r>
            <a:r>
              <a:rPr lang="en-US" dirty="0" smtClean="0">
                <a:hlinkClick r:id="rId4"/>
              </a:rPr>
              <a:t>/</a:t>
            </a:r>
            <a:r>
              <a:rPr lang="en-US" dirty="0" smtClean="0"/>
              <a:t> </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6"/>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dirty="0">
                <a:solidFill>
                  <a:schemeClr val="tx2"/>
                </a:solidFill>
              </a:rPr>
              <a:t>Now </a:t>
            </a:r>
            <a:r>
              <a:rPr lang="en-US" sz="4400" dirty="0" smtClean="0">
                <a:solidFill>
                  <a:schemeClr val="tx2"/>
                </a:solidFill>
              </a:rPr>
              <a:t>some sad news</a:t>
            </a:r>
            <a:r>
              <a:rPr lang="en-US" sz="4400" dirty="0">
                <a:solidFill>
                  <a:schemeClr val="tx2"/>
                </a:solidFill>
              </a:rPr>
              <a:t>:</a:t>
            </a:r>
          </a:p>
        </p:txBody>
      </p:sp>
      <p:sp>
        <p:nvSpPr>
          <p:cNvPr id="35842" name="Rectangle 3"/>
          <p:cNvSpPr>
            <a:spLocks noChangeArrowheads="1"/>
          </p:cNvSpPr>
          <p:nvPr/>
        </p:nvSpPr>
        <p:spPr bwMode="auto">
          <a:xfrm rot="-54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pic>
        <p:nvPicPr>
          <p:cNvPr id="2" name="Picture 1" descr="Screen shot 2011-10-18 at 8.38.2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143000"/>
            <a:ext cx="8153400" cy="5522979"/>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3600" dirty="0" smtClean="0"/>
              <a:t>Adjusted Cohort Graduation Rate (four-year)</a:t>
            </a:r>
            <a:br>
              <a:rPr lang="en-US" sz="3600" dirty="0" smtClean="0"/>
            </a:br>
            <a:r>
              <a:rPr lang="en-US" sz="3600" dirty="0" smtClean="0"/>
              <a:t>Class of 2011</a:t>
            </a:r>
            <a:endParaRPr lang="en-US" sz="3600" dirty="0"/>
          </a:p>
        </p:txBody>
      </p:sp>
      <p:graphicFrame>
        <p:nvGraphicFramePr>
          <p:cNvPr id="5" name="Chart 4"/>
          <p:cNvGraphicFramePr/>
          <p:nvPr/>
        </p:nvGraphicFramePr>
        <p:xfrm>
          <a:off x="0" y="1219200"/>
          <a:ext cx="88392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3"/>
          <p:cNvSpPr>
            <a:spLocks noChangeArrowheads="1"/>
          </p:cNvSpPr>
          <p:nvPr/>
        </p:nvSpPr>
        <p:spPr bwMode="auto">
          <a:xfrm rot="16200000">
            <a:off x="6663531"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1-10-18 at 8.40.4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105523"/>
            <a:ext cx="6975160" cy="5739777"/>
          </a:xfrm>
          <a:prstGeom prst="rect">
            <a:avLst/>
          </a:prstGeom>
        </p:spPr>
      </p:pic>
      <p:sp>
        <p:nvSpPr>
          <p:cNvPr id="6"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sp>
        <p:nvSpPr>
          <p:cNvPr id="7" name="Rectangle 6"/>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dirty="0">
                <a:solidFill>
                  <a:schemeClr val="tx2"/>
                </a:solidFill>
              </a:rPr>
              <a:t>Now </a:t>
            </a:r>
            <a:r>
              <a:rPr lang="en-US" sz="4400" dirty="0" smtClean="0">
                <a:solidFill>
                  <a:schemeClr val="tx2"/>
                </a:solidFill>
              </a:rPr>
              <a:t>some bad </a:t>
            </a:r>
            <a:r>
              <a:rPr lang="en-US" sz="4400" dirty="0">
                <a:solidFill>
                  <a:schemeClr val="tx2"/>
                </a:solidFill>
              </a:rPr>
              <a:t>news: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2.2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833659"/>
            <a:ext cx="7162800" cy="6024342"/>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030"/>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7.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399" y="1238859"/>
            <a:ext cx="8839201" cy="5239441"/>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9.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965849"/>
            <a:ext cx="8726701" cy="589215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51.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1100"/>
            <a:ext cx="9144000" cy="5676900"/>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85800" y="381000"/>
            <a:ext cx="7772400" cy="1143000"/>
          </a:xfrm>
          <a:effectLst>
            <a:outerShdw blurRad="63500" dist="38099" dir="2700000" algn="ctr" rotWithShape="0">
              <a:schemeClr val="bg2">
                <a:alpha val="74998"/>
              </a:schemeClr>
            </a:outerShdw>
          </a:effectLst>
        </p:spPr>
        <p:txBody>
          <a:bodyPr/>
          <a:lstStyle/>
          <a:p>
            <a:pPr eaLnBrk="1" hangingPunct="1">
              <a:defRPr/>
            </a:pPr>
            <a:r>
              <a:rPr lang="en-US" sz="4000">
                <a:ea typeface="ＭＳ Ｐゴシック" charset="-128"/>
                <a:cs typeface="ＭＳ Ｐゴシック" charset="-128"/>
              </a:rPr>
              <a:t>Educating more people </a:t>
            </a:r>
            <a:br>
              <a:rPr lang="en-US" sz="4000">
                <a:ea typeface="ＭＳ Ｐゴシック" charset="-128"/>
                <a:cs typeface="ＭＳ Ｐゴシック" charset="-128"/>
              </a:rPr>
            </a:br>
            <a:r>
              <a:rPr lang="en-US" sz="4000">
                <a:ea typeface="ＭＳ Ｐゴシック" charset="-128"/>
                <a:cs typeface="ＭＳ Ｐゴシック" charset="-128"/>
              </a:rPr>
              <a:t>to a higher degree</a:t>
            </a:r>
            <a:r>
              <a:rPr lang="en-US">
                <a:ea typeface="ＭＳ Ｐゴシック" charset="-128"/>
                <a:cs typeface="ＭＳ Ｐゴシック" charset="-128"/>
              </a:rPr>
              <a:t> </a:t>
            </a:r>
          </a:p>
        </p:txBody>
      </p:sp>
      <p:graphicFrame>
        <p:nvGraphicFramePr>
          <p:cNvPr id="65539" name="Object 2"/>
          <p:cNvGraphicFramePr>
            <a:graphicFrameLocks noChangeAspect="1"/>
          </p:cNvGraphicFramePr>
          <p:nvPr>
            <p:extLst>
              <p:ext uri="{D42A27DB-BD31-4B8C-83A1-F6EECF244321}">
                <p14:modId xmlns:p14="http://schemas.microsoft.com/office/powerpoint/2010/main" val="2181507177"/>
              </p:ext>
            </p:extLst>
          </p:nvPr>
        </p:nvGraphicFramePr>
        <p:xfrm>
          <a:off x="685800" y="1752600"/>
          <a:ext cx="6248400" cy="4712060"/>
        </p:xfrm>
        <a:graphic>
          <a:graphicData uri="http://schemas.openxmlformats.org/presentationml/2006/ole">
            <mc:AlternateContent xmlns:mc="http://schemas.openxmlformats.org/markup-compatibility/2006">
              <mc:Choice xmlns:v="urn:schemas-microsoft-com:vml" Requires="v">
                <p:oleObj spid="_x0000_s21595" name="Worksheet" r:id="rId4" imgW="4572000" imgH="3721100" progId="Excel.Sheet.8">
                  <p:embed/>
                </p:oleObj>
              </mc:Choice>
              <mc:Fallback>
                <p:oleObj name="Worksheet" r:id="rId4" imgW="4572000" imgH="3721100" progId="Excel.Sheet.8">
                  <p:embed/>
                  <p:pic>
                    <p:nvPicPr>
                      <p:cNvPr id="0"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1752600"/>
                        <a:ext cx="6248400" cy="4712060"/>
                      </a:xfrm>
                      <a:prstGeom prst="rect">
                        <a:avLst/>
                      </a:prstGeom>
                      <a:noFill/>
                      <a:effectLst>
                        <a:outerShdw blurRad="63500" dist="38099" dir="2700000" algn="ctr" rotWithShape="0">
                          <a:srgbClr val="000000">
                            <a:alpha val="74997"/>
                          </a:srgbClr>
                        </a:outerShdw>
                      </a:effectLst>
                      <a:extLst>
                        <a:ext uri="{909E8E84-426E-40dd-AFC4-6F175D3DCCD1}">
                          <a14:hiddenFill xmlns:a14="http://schemas.microsoft.com/office/drawing/2010/main" xmlns="">
                            <a:solidFill>
                              <a:srgbClr val="FFFFFF"/>
                            </a:solidFill>
                          </a14:hiddenFill>
                        </a:ext>
                      </a:extLst>
                    </p:spPr>
                  </p:pic>
                </p:oleObj>
              </mc:Fallback>
            </mc:AlternateContent>
          </a:graphicData>
        </a:graphic>
      </p:graphicFrame>
      <p:pic>
        <p:nvPicPr>
          <p:cNvPr id="6554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540500"/>
            <a:ext cx="5943600"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8" name="Text Box 5"/>
          <p:cNvSpPr txBox="1">
            <a:spLocks noChangeArrowheads="1"/>
          </p:cNvSpPr>
          <p:nvPr/>
        </p:nvSpPr>
        <p:spPr bwMode="auto">
          <a:xfrm rot="-5400000">
            <a:off x="5594350" y="3417888"/>
            <a:ext cx="652145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600" dirty="0"/>
              <a:t>http://</a:t>
            </a:r>
            <a:r>
              <a:rPr lang="en-US" sz="1600" dirty="0" err="1"/>
              <a:t>www.census.gov</a:t>
            </a:r>
            <a:r>
              <a:rPr lang="en-US" sz="1600" dirty="0"/>
              <a:t>/population/www/</a:t>
            </a:r>
            <a:r>
              <a:rPr lang="en-US" sz="1600" dirty="0" err="1"/>
              <a:t>socdemo</a:t>
            </a:r>
            <a:r>
              <a:rPr lang="en-US" sz="1600" dirty="0"/>
              <a:t>/education/introphct41.html</a:t>
            </a:r>
          </a:p>
        </p:txBody>
      </p:sp>
      <p:sp>
        <p:nvSpPr>
          <p:cNvPr id="21509" name="TextBox 6"/>
          <p:cNvSpPr txBox="1">
            <a:spLocks noChangeArrowheads="1"/>
          </p:cNvSpPr>
          <p:nvPr/>
        </p:nvSpPr>
        <p:spPr bwMode="auto">
          <a:xfrm>
            <a:off x="7162800" y="4495800"/>
            <a:ext cx="1671638"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a:t>27.4% 2008</a:t>
            </a:r>
          </a:p>
        </p:txBody>
      </p:sp>
      <p:sp>
        <p:nvSpPr>
          <p:cNvPr id="21510" name="TextBox 7"/>
          <p:cNvSpPr txBox="1">
            <a:spLocks noChangeArrowheads="1"/>
          </p:cNvSpPr>
          <p:nvPr/>
        </p:nvSpPr>
        <p:spPr bwMode="auto">
          <a:xfrm>
            <a:off x="7162800" y="2895600"/>
            <a:ext cx="1671638"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a:t>84.5% 2008</a:t>
            </a:r>
          </a:p>
        </p:txBody>
      </p:sp>
      <p:sp>
        <p:nvSpPr>
          <p:cNvPr id="21511" name="TextBox 8"/>
          <p:cNvSpPr txBox="1">
            <a:spLocks noChangeArrowheads="1"/>
          </p:cNvSpPr>
          <p:nvPr/>
        </p:nvSpPr>
        <p:spPr bwMode="auto">
          <a:xfrm>
            <a:off x="5943600" y="6488113"/>
            <a:ext cx="27495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t>http://</a:t>
            </a:r>
            <a:r>
              <a:rPr lang="en-US" sz="1800" dirty="0" err="1"/>
              <a:t>factfinder.census.gov</a:t>
            </a:r>
            <a:r>
              <a:rPr lang="en-US" sz="1800" dirty="0"/>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88390" y="669822"/>
            <a:ext cx="8685263" cy="738664"/>
          </a:xfrm>
          <a:prstGeom prst="rect">
            <a:avLst/>
          </a:prstGeom>
          <a:noFill/>
        </p:spPr>
        <p:txBody>
          <a:bodyPr wrap="none" rtlCol="0">
            <a:spAutoFit/>
          </a:bodyPr>
          <a:lstStyle/>
          <a:p>
            <a:r>
              <a:rPr lang="en-US" dirty="0"/>
              <a:t>The High School Graduation Rate Reaches A Record High — Again </a:t>
            </a:r>
          </a:p>
          <a:p>
            <a:r>
              <a:rPr lang="en-US" sz="1800" dirty="0" smtClean="0"/>
              <a:t>October </a:t>
            </a:r>
            <a:r>
              <a:rPr lang="en-US" sz="1800" dirty="0"/>
              <a:t>17, </a:t>
            </a:r>
            <a:r>
              <a:rPr lang="en-US" sz="1800" dirty="0" smtClean="0"/>
              <a:t>2016 </a:t>
            </a:r>
            <a:endParaRPr lang="en-US" sz="1800" dirty="0"/>
          </a:p>
        </p:txBody>
      </p:sp>
      <p:sp>
        <p:nvSpPr>
          <p:cNvPr id="11" name="TextBox 10"/>
          <p:cNvSpPr txBox="1"/>
          <p:nvPr/>
        </p:nvSpPr>
        <p:spPr>
          <a:xfrm>
            <a:off x="842538" y="6581001"/>
            <a:ext cx="7176965" cy="276999"/>
          </a:xfrm>
          <a:prstGeom prst="rect">
            <a:avLst/>
          </a:prstGeom>
          <a:noFill/>
        </p:spPr>
        <p:txBody>
          <a:bodyPr wrap="none" rtlCol="0">
            <a:spAutoFit/>
          </a:bodyPr>
          <a:lstStyle/>
          <a:p>
            <a:r>
              <a:rPr lang="en-US" sz="1200" dirty="0">
                <a:hlinkClick r:id="rId2"/>
              </a:rPr>
              <a:t>https://</a:t>
            </a:r>
            <a:r>
              <a:rPr lang="en-US" sz="1200" dirty="0" smtClean="0">
                <a:hlinkClick r:id="rId2"/>
              </a:rPr>
              <a:t>www.npr.org/sections/ed/2016/10/17/498246451/the-high-school-graduation-reaches-a-record-high-again</a:t>
            </a:r>
            <a:r>
              <a:rPr lang="en-US" sz="1200" dirty="0" smtClean="0"/>
              <a:t> </a:t>
            </a:r>
            <a:endParaRPr lang="en-US" sz="1200" dirty="0"/>
          </a:p>
        </p:txBody>
      </p:sp>
      <p:sp>
        <p:nvSpPr>
          <p:cNvPr id="12" name="TextBox 11"/>
          <p:cNvSpPr txBox="1"/>
          <p:nvPr/>
        </p:nvSpPr>
        <p:spPr>
          <a:xfrm>
            <a:off x="233926" y="1495705"/>
            <a:ext cx="2661674" cy="5170646"/>
          </a:xfrm>
          <a:prstGeom prst="rect">
            <a:avLst/>
          </a:prstGeom>
          <a:noFill/>
        </p:spPr>
        <p:txBody>
          <a:bodyPr wrap="square" rtlCol="0">
            <a:spAutoFit/>
          </a:bodyPr>
          <a:lstStyle/>
          <a:p>
            <a:r>
              <a:rPr lang="en-US" sz="1800" dirty="0" smtClean="0"/>
              <a:t>“The </a:t>
            </a:r>
            <a:r>
              <a:rPr lang="en-US" sz="1800" dirty="0"/>
              <a:t>high school graduation rate in the U.S. reached an all-time high of 83 percent in the 2014-2015 school year, President Obama announced today, marking the fifth straight record-setting </a:t>
            </a:r>
            <a:r>
              <a:rPr lang="en-US" sz="1800" dirty="0" smtClean="0"/>
              <a:t>year. Achievement </a:t>
            </a:r>
            <a:r>
              <a:rPr lang="en-US" sz="1800" dirty="0"/>
              <a:t>gaps have narrowed even as all boats have risen. Graduation rates range from 90 percent for students who identify as Asian/Pacific Islanders to 64 percent for students with disabilities</a:t>
            </a:r>
            <a:r>
              <a:rPr lang="en-US" sz="1800" dirty="0" smtClean="0"/>
              <a:t>.”</a:t>
            </a:r>
            <a:endParaRPr lang="en-US" sz="1800" dirty="0"/>
          </a:p>
          <a:p>
            <a:endParaRPr lang="en-US"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 y="36576"/>
            <a:ext cx="2816352" cy="546027"/>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2761" y="1725323"/>
            <a:ext cx="5898839" cy="4623215"/>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685800" y="381000"/>
            <a:ext cx="7772400" cy="1143000"/>
          </a:xfrm>
        </p:spPr>
        <p:txBody>
          <a:bodyPr/>
          <a:lstStyle/>
          <a:p>
            <a:pPr eaLnBrk="1" hangingPunct="1"/>
            <a:r>
              <a:rPr lang="en-US" dirty="0">
                <a:latin typeface="Times" charset="0"/>
                <a:ea typeface="ＭＳ Ｐゴシック" charset="0"/>
                <a:cs typeface="ＭＳ Ｐゴシック" charset="0"/>
              </a:rPr>
              <a:t>And on the </a:t>
            </a:r>
            <a:r>
              <a:rPr lang="en-US" dirty="0" smtClean="0">
                <a:latin typeface="Times" charset="0"/>
                <a:ea typeface="ＭＳ Ｐゴシック" charset="0"/>
                <a:cs typeface="ＭＳ Ｐゴシック" charset="0"/>
              </a:rPr>
              <a:t>WASL/HSPE:</a:t>
            </a:r>
            <a:endParaRPr lang="en-US" dirty="0">
              <a:latin typeface="Times" charset="0"/>
              <a:ea typeface="ＭＳ Ｐゴシック" charset="0"/>
              <a:cs typeface="ＭＳ Ｐゴシック" charset="0"/>
            </a:endParaRPr>
          </a:p>
        </p:txBody>
      </p:sp>
      <p:sp>
        <p:nvSpPr>
          <p:cNvPr id="71683" name="Rectangle 3"/>
          <p:cNvSpPr>
            <a:spLocks noGrp="1" noChangeArrowheads="1"/>
          </p:cNvSpPr>
          <p:nvPr>
            <p:ph type="body" idx="1"/>
          </p:nvPr>
        </p:nvSpPr>
        <p:spPr>
          <a:xfrm>
            <a:off x="304800" y="1600200"/>
            <a:ext cx="5105400" cy="4876800"/>
          </a:xfrm>
        </p:spPr>
        <p:txBody>
          <a:bodyPr/>
          <a:lstStyle/>
          <a:p>
            <a:pPr eaLnBrk="1" hangingPunct="1">
              <a:lnSpc>
                <a:spcPct val="90000"/>
              </a:lnSpc>
            </a:pPr>
            <a:r>
              <a:rPr lang="en-US" sz="2000" dirty="0" smtClean="0">
                <a:latin typeface="Times" charset="0"/>
                <a:ea typeface="ＭＳ Ｐゴシック" charset="0"/>
                <a:cs typeface="ＭＳ Ｐゴシック" charset="0"/>
              </a:rPr>
              <a:t>82% </a:t>
            </a:r>
            <a:r>
              <a:rPr lang="en-US" sz="2000" dirty="0">
                <a:latin typeface="Times" charset="0"/>
                <a:ea typeface="ＭＳ Ｐゴシック" charset="0"/>
                <a:cs typeface="ＭＳ Ｐゴシック" charset="0"/>
              </a:rPr>
              <a:t>of the class of </a:t>
            </a:r>
            <a:r>
              <a:rPr lang="en-US" sz="2000" dirty="0" smtClean="0">
                <a:latin typeface="Times" charset="0"/>
                <a:ea typeface="ＭＳ Ｐゴシック" charset="0"/>
                <a:cs typeface="ＭＳ Ｐゴシック" charset="0"/>
              </a:rPr>
              <a:t>2011 </a:t>
            </a:r>
            <a:r>
              <a:rPr lang="en-US" sz="2000" dirty="0">
                <a:latin typeface="Times" charset="0"/>
                <a:ea typeface="ＭＳ Ｐゴシック" charset="0"/>
                <a:cs typeface="ＭＳ Ｐゴシック" charset="0"/>
              </a:rPr>
              <a:t>who took the test passed the Reading </a:t>
            </a:r>
            <a:r>
              <a:rPr lang="en-US" sz="2000" dirty="0" smtClean="0">
                <a:latin typeface="Times" charset="0"/>
                <a:ea typeface="ＭＳ Ｐゴシック" charset="0"/>
                <a:cs typeface="ＭＳ Ｐゴシック" charset="0"/>
              </a:rPr>
              <a:t>HSPE</a:t>
            </a:r>
            <a:r>
              <a:rPr lang="en-US" sz="2000" dirty="0">
                <a:latin typeface="Times" charset="0"/>
                <a:ea typeface="ＭＳ Ｐゴシック" charset="0"/>
                <a:cs typeface="ＭＳ Ｐゴシック" charset="0"/>
              </a:rPr>
              <a:t>. </a:t>
            </a:r>
          </a:p>
          <a:p>
            <a:pPr eaLnBrk="1" hangingPunct="1">
              <a:lnSpc>
                <a:spcPct val="90000"/>
              </a:lnSpc>
            </a:pPr>
            <a:r>
              <a:rPr lang="en-US" sz="2000" dirty="0" smtClean="0">
                <a:latin typeface="Times" charset="0"/>
                <a:ea typeface="ＭＳ Ｐゴシック" charset="0"/>
                <a:cs typeface="ＭＳ Ｐゴシック" charset="0"/>
              </a:rPr>
              <a:t>86% </a:t>
            </a:r>
            <a:r>
              <a:rPr lang="en-US" sz="2000" dirty="0">
                <a:latin typeface="Times" charset="0"/>
                <a:ea typeface="ＭＳ Ｐゴシック" charset="0"/>
                <a:cs typeface="ＭＳ Ｐゴシック" charset="0"/>
              </a:rPr>
              <a:t>passed the Writing </a:t>
            </a:r>
            <a:r>
              <a:rPr lang="en-US" sz="2000" dirty="0" smtClean="0">
                <a:latin typeface="Times" charset="0"/>
                <a:ea typeface="ＭＳ Ｐゴシック" charset="0"/>
                <a:cs typeface="ＭＳ Ｐゴシック" charset="0"/>
              </a:rPr>
              <a:t>HSPE</a:t>
            </a:r>
            <a:r>
              <a:rPr lang="en-US" sz="2000" dirty="0">
                <a:latin typeface="Times" charset="0"/>
                <a:ea typeface="ＭＳ Ｐゴシック" charset="0"/>
                <a:cs typeface="ＭＳ Ｐゴシック" charset="0"/>
              </a:rPr>
              <a:t>.  </a:t>
            </a:r>
          </a:p>
          <a:p>
            <a:pPr eaLnBrk="1" hangingPunct="1">
              <a:lnSpc>
                <a:spcPct val="90000"/>
              </a:lnSpc>
            </a:pPr>
            <a:r>
              <a:rPr lang="en-US" sz="2000" dirty="0">
                <a:latin typeface="Times" charset="0"/>
                <a:ea typeface="ＭＳ Ｐゴシック" charset="0"/>
                <a:cs typeface="ＭＳ Ｐゴシック" charset="0"/>
              </a:rPr>
              <a:t>Only </a:t>
            </a:r>
            <a:r>
              <a:rPr lang="en-US" sz="2000" dirty="0" smtClean="0">
                <a:latin typeface="Times" charset="0"/>
                <a:ea typeface="ＭＳ Ｐゴシック" charset="0"/>
                <a:cs typeface="ＭＳ Ｐゴシック" charset="0"/>
              </a:rPr>
              <a:t>66% </a:t>
            </a:r>
            <a:r>
              <a:rPr lang="en-US" sz="2000" dirty="0">
                <a:latin typeface="Times" charset="0"/>
                <a:ea typeface="ＭＳ Ｐゴシック" charset="0"/>
                <a:cs typeface="ＭＳ Ｐゴシック" charset="0"/>
              </a:rPr>
              <a:t>passed the </a:t>
            </a:r>
            <a:r>
              <a:rPr lang="en-US" sz="2000" dirty="0" smtClean="0">
                <a:latin typeface="Times" charset="0"/>
                <a:ea typeface="ＭＳ Ｐゴシック" charset="0"/>
                <a:cs typeface="ＭＳ Ｐゴシック" charset="0"/>
              </a:rPr>
              <a:t>Year 2 Math </a:t>
            </a:r>
            <a:r>
              <a:rPr lang="en-US" sz="2000" dirty="0">
                <a:latin typeface="Times" charset="0"/>
                <a:ea typeface="ＭＳ Ｐゴシック" charset="0"/>
                <a:cs typeface="ＭＳ Ｐゴシック" charset="0"/>
              </a:rPr>
              <a:t>test.  (33% in 1998 -99)</a:t>
            </a:r>
          </a:p>
          <a:p>
            <a:pPr eaLnBrk="1" hangingPunct="1">
              <a:lnSpc>
                <a:spcPct val="90000"/>
              </a:lnSpc>
              <a:buFontTx/>
              <a:buNone/>
            </a:pPr>
            <a:r>
              <a:rPr lang="en-US" sz="2000" dirty="0">
                <a:latin typeface="Times" charset="0"/>
                <a:ea typeface="ＭＳ Ｐゴシック" charset="0"/>
                <a:cs typeface="ＭＳ Ｐゴシック" charset="0"/>
              </a:rPr>
              <a:t>	</a:t>
            </a:r>
            <a:r>
              <a:rPr lang="en-US" sz="2000" dirty="0" smtClean="0">
                <a:latin typeface="Times" charset="0"/>
                <a:ea typeface="ＭＳ Ｐゴシック" charset="0"/>
                <a:cs typeface="ＭＳ Ｐゴシック" charset="0"/>
              </a:rPr>
              <a:t>BUT</a:t>
            </a:r>
            <a:r>
              <a:rPr lang="en-US" sz="2000" dirty="0">
                <a:latin typeface="Times" charset="0"/>
                <a:ea typeface="ＭＳ Ｐゴシック" charset="0"/>
                <a:cs typeface="ＭＳ Ｐゴシック" charset="0"/>
              </a:rPr>
              <a:t>…. </a:t>
            </a:r>
          </a:p>
          <a:p>
            <a:pPr eaLnBrk="1" hangingPunct="1">
              <a:lnSpc>
                <a:spcPct val="90000"/>
              </a:lnSpc>
            </a:pPr>
            <a:r>
              <a:rPr lang="en-US" sz="2000" dirty="0" smtClean="0">
                <a:latin typeface="Times" charset="0"/>
                <a:ea typeface="ＭＳ Ｐゴシック" charset="0"/>
                <a:cs typeface="ＭＳ Ｐゴシック" charset="0"/>
              </a:rPr>
              <a:t>Washington </a:t>
            </a:r>
            <a:r>
              <a:rPr lang="en-US" sz="2000" dirty="0">
                <a:latin typeface="Times" charset="0"/>
                <a:ea typeface="ＭＳ Ｐゴシック" charset="0"/>
                <a:cs typeface="ＭＳ Ｐゴシック" charset="0"/>
              </a:rPr>
              <a:t>4th graders</a:t>
            </a:r>
            <a:r>
              <a:rPr lang="ja-JP" altLang="en-US" sz="2000" dirty="0">
                <a:latin typeface="Times" charset="0"/>
                <a:ea typeface="ＭＳ Ｐゴシック" charset="0"/>
                <a:cs typeface="ＭＳ Ｐゴシック" charset="0"/>
              </a:rPr>
              <a:t>’</a:t>
            </a:r>
            <a:r>
              <a:rPr lang="en-US" altLang="ja-JP" sz="2000" dirty="0">
                <a:latin typeface="Times" charset="0"/>
                <a:ea typeface="ＭＳ Ｐゴシック" charset="0"/>
                <a:cs typeface="ＭＳ Ｐゴシック" charset="0"/>
              </a:rPr>
              <a:t> </a:t>
            </a:r>
            <a:r>
              <a:rPr lang="en-US" altLang="ja-JP" sz="2000" b="1" dirty="0">
                <a:latin typeface="Times" charset="0"/>
                <a:ea typeface="ＭＳ Ｐゴシック" charset="0"/>
                <a:cs typeface="ＭＳ Ｐゴシック" charset="0"/>
              </a:rPr>
              <a:t>NAEP </a:t>
            </a:r>
            <a:r>
              <a:rPr lang="en-US" altLang="ja-JP" sz="2000" dirty="0">
                <a:latin typeface="Times" charset="0"/>
                <a:ea typeface="ＭＳ Ｐゴシック" charset="0"/>
                <a:cs typeface="ＭＳ Ｐゴシック" charset="0"/>
              </a:rPr>
              <a:t>test scores in math went from 17th in the nation (1996) to 9th in 2005.  </a:t>
            </a:r>
          </a:p>
          <a:p>
            <a:pPr eaLnBrk="1" hangingPunct="1">
              <a:lnSpc>
                <a:spcPct val="90000"/>
              </a:lnSpc>
            </a:pPr>
            <a:r>
              <a:rPr lang="en-US" sz="2000" dirty="0">
                <a:latin typeface="Times" charset="0"/>
                <a:ea typeface="ＭＳ Ｐゴシック" charset="0"/>
                <a:cs typeface="ＭＳ Ｐゴシック" charset="0"/>
              </a:rPr>
              <a:t>At the same time </a:t>
            </a:r>
            <a:r>
              <a:rPr lang="en-US" sz="2000" dirty="0" smtClean="0">
                <a:latin typeface="Times" charset="0"/>
                <a:ea typeface="ＭＳ Ｐゴシック" charset="0"/>
                <a:cs typeface="ＭＳ Ｐゴシック" charset="0"/>
              </a:rPr>
              <a:t>Washington’</a:t>
            </a:r>
            <a:r>
              <a:rPr lang="en-US" altLang="ja-JP" sz="2000" dirty="0" smtClean="0">
                <a:latin typeface="Times" charset="0"/>
                <a:ea typeface="ＭＳ Ｐゴシック" charset="0"/>
                <a:cs typeface="ＭＳ Ｐゴシック" charset="0"/>
              </a:rPr>
              <a:t>s </a:t>
            </a:r>
            <a:r>
              <a:rPr lang="en-US" altLang="ja-JP" sz="2000" dirty="0">
                <a:latin typeface="Times" charset="0"/>
                <a:ea typeface="ＭＳ Ｐゴシック" charset="0"/>
                <a:cs typeface="ＭＳ Ｐゴシック" charset="0"/>
              </a:rPr>
              <a:t>African American 4th graders went from 13th to 1st.  </a:t>
            </a:r>
          </a:p>
          <a:p>
            <a:pPr eaLnBrk="1" hangingPunct="1">
              <a:lnSpc>
                <a:spcPct val="90000"/>
              </a:lnSpc>
            </a:pPr>
            <a:r>
              <a:rPr lang="en-US" sz="2000" dirty="0">
                <a:latin typeface="Times" charset="0"/>
                <a:ea typeface="ＭＳ Ｐゴシック" charset="0"/>
                <a:cs typeface="ＭＳ Ｐゴシック" charset="0"/>
              </a:rPr>
              <a:t>8th graders</a:t>
            </a:r>
            <a:r>
              <a:rPr lang="ja-JP" altLang="en-US" sz="2000" dirty="0">
                <a:latin typeface="Times" charset="0"/>
                <a:ea typeface="ＭＳ Ｐゴシック" charset="0"/>
                <a:cs typeface="ＭＳ Ｐゴシック" charset="0"/>
              </a:rPr>
              <a:t>’</a:t>
            </a:r>
            <a:r>
              <a:rPr lang="en-US" altLang="ja-JP" sz="2000" dirty="0">
                <a:latin typeface="Times" charset="0"/>
                <a:ea typeface="ＭＳ Ｐゴシック" charset="0"/>
                <a:cs typeface="ＭＳ Ｐゴシック" charset="0"/>
              </a:rPr>
              <a:t> NAEP scores in math went from 14th to 7th.  </a:t>
            </a:r>
          </a:p>
          <a:p>
            <a:pPr eaLnBrk="1" hangingPunct="1">
              <a:lnSpc>
                <a:spcPct val="90000"/>
              </a:lnSpc>
            </a:pPr>
            <a:r>
              <a:rPr lang="en-US" sz="2000" dirty="0" smtClean="0">
                <a:latin typeface="Times" charset="0"/>
                <a:ea typeface="ＭＳ Ｐゴシック" charset="0"/>
                <a:cs typeface="ＭＳ Ｐゴシック" charset="0"/>
              </a:rPr>
              <a:t>Washington’</a:t>
            </a:r>
            <a:r>
              <a:rPr lang="en-US" altLang="ja-JP" sz="2000" dirty="0" smtClean="0">
                <a:latin typeface="Times" charset="0"/>
                <a:ea typeface="ＭＳ Ｐゴシック" charset="0"/>
                <a:cs typeface="ＭＳ Ｐゴシック" charset="0"/>
              </a:rPr>
              <a:t>s </a:t>
            </a:r>
            <a:r>
              <a:rPr lang="en-US" altLang="ja-JP" sz="2000" dirty="0">
                <a:latin typeface="Times" charset="0"/>
                <a:ea typeface="ＭＳ Ｐゴシック" charset="0"/>
                <a:cs typeface="ＭＳ Ｐゴシック" charset="0"/>
              </a:rPr>
              <a:t>African American 8th graders went from 19th to 2</a:t>
            </a:r>
            <a:r>
              <a:rPr lang="en-US" altLang="ja-JP" sz="2000" baseline="30000" dirty="0">
                <a:latin typeface="Times" charset="0"/>
                <a:ea typeface="ＭＳ Ｐゴシック" charset="0"/>
                <a:cs typeface="ＭＳ Ｐゴシック" charset="0"/>
              </a:rPr>
              <a:t>nd</a:t>
            </a:r>
            <a:r>
              <a:rPr lang="en-US" altLang="ja-JP" sz="2000" dirty="0">
                <a:latin typeface="Times" charset="0"/>
                <a:ea typeface="ＭＳ Ｐゴシック" charset="0"/>
                <a:cs typeface="ＭＳ Ｐゴシック" charset="0"/>
              </a:rPr>
              <a:t> in the nation.  </a:t>
            </a:r>
            <a:endParaRPr lang="en-US" sz="2000" dirty="0">
              <a:latin typeface="Times" charset="0"/>
              <a:ea typeface="ＭＳ Ｐゴシック" charset="0"/>
              <a:cs typeface="ＭＳ Ｐゴシック" charset="0"/>
            </a:endParaRPr>
          </a:p>
        </p:txBody>
      </p:sp>
      <p:pic>
        <p:nvPicPr>
          <p:cNvPr id="2" name="Picture 1"/>
          <p:cNvPicPr>
            <a:picLocks noChangeAspect="1"/>
          </p:cNvPicPr>
          <p:nvPr/>
        </p:nvPicPr>
        <p:blipFill>
          <a:blip r:embed="rId3"/>
          <a:stretch>
            <a:fillRect/>
          </a:stretch>
        </p:blipFill>
        <p:spPr>
          <a:xfrm>
            <a:off x="5257800" y="2057400"/>
            <a:ext cx="3759200" cy="3581400"/>
          </a:xfrm>
          <a:prstGeom prst="rect">
            <a:avLst/>
          </a:prstGeom>
          <a:ln w="6350">
            <a:solidFill>
              <a:schemeClr val="tx1"/>
            </a:solidFill>
          </a:ln>
          <a:effectLst>
            <a:outerShdw blurRad="50800" dist="38100" dir="2700000" algn="tl" rotWithShape="0">
              <a:srgbClr val="000000">
                <a:alpha val="43000"/>
              </a:srgbClr>
            </a:outerShdw>
          </a:effectLst>
        </p:spPr>
      </p:pic>
      <p:sp>
        <p:nvSpPr>
          <p:cNvPr id="3" name="TextBox 2"/>
          <p:cNvSpPr txBox="1"/>
          <p:nvPr/>
        </p:nvSpPr>
        <p:spPr>
          <a:xfrm>
            <a:off x="5419278" y="5715000"/>
            <a:ext cx="3724722" cy="523220"/>
          </a:xfrm>
          <a:prstGeom prst="rect">
            <a:avLst/>
          </a:prstGeom>
          <a:noFill/>
        </p:spPr>
        <p:txBody>
          <a:bodyPr wrap="none" rtlCol="0">
            <a:spAutoFit/>
          </a:bodyPr>
          <a:lstStyle/>
          <a:p>
            <a:r>
              <a:rPr lang="en-US" sz="1400" dirty="0" smtClean="0"/>
              <a:t>http://seattletimes.nwsource.com/html/education/</a:t>
            </a:r>
          </a:p>
          <a:p>
            <a:r>
              <a:rPr lang="en-US" sz="1400" dirty="0" smtClean="0"/>
              <a:t>2016055610_testscores31m.html </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6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68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68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68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168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168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168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ctrTitle"/>
          </p:nvPr>
        </p:nvSpPr>
        <p:spPr>
          <a:xfrm>
            <a:off x="609600" y="0"/>
            <a:ext cx="7772400" cy="1143000"/>
          </a:xfrm>
        </p:spPr>
        <p:txBody>
          <a:bodyPr/>
          <a:lstStyle/>
          <a:p>
            <a:pPr eaLnBrk="1" hangingPunct="1"/>
            <a:r>
              <a:rPr lang="en-US">
                <a:latin typeface="Times" charset="0"/>
                <a:ea typeface="ＭＳ Ｐゴシック" charset="0"/>
                <a:cs typeface="ＭＳ Ｐゴシック" charset="0"/>
              </a:rPr>
              <a:t>First the good news:</a:t>
            </a:r>
          </a:p>
        </p:txBody>
      </p:sp>
      <p:sp>
        <p:nvSpPr>
          <p:cNvPr id="17410" name="Rectangle 3"/>
          <p:cNvSpPr>
            <a:spLocks noGrp="1" noChangeArrowheads="1"/>
          </p:cNvSpPr>
          <p:nvPr>
            <p:ph type="subTitle" idx="1"/>
          </p:nvPr>
        </p:nvSpPr>
        <p:spPr/>
        <p:txBody>
          <a:bodyPr/>
          <a:lstStyle/>
          <a:p>
            <a:pPr eaLnBrk="1" hangingPunct="1"/>
            <a:endParaRPr lang="en-US">
              <a:latin typeface="Times" charset="0"/>
              <a:ea typeface="ＭＳ Ｐゴシック" charset="0"/>
              <a:cs typeface="ＭＳ Ｐゴシック" charset="0"/>
            </a:endParaRPr>
          </a:p>
        </p:txBody>
      </p:sp>
      <p:pic>
        <p:nvPicPr>
          <p:cNvPr id="307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08075"/>
            <a:ext cx="8610600" cy="5535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554905430"/>
      </p:ext>
    </p:extLst>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5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ctrTitle"/>
          </p:nvPr>
        </p:nvSpPr>
        <p:spPr>
          <a:xfrm>
            <a:off x="914400" y="21336"/>
            <a:ext cx="7848600" cy="762000"/>
          </a:xfrm>
        </p:spPr>
        <p:txBody>
          <a:bodyPr/>
          <a:lstStyle/>
          <a:p>
            <a:pPr algn="l" eaLnBrk="1" hangingPunct="1"/>
            <a:r>
              <a:rPr lang="en-US" sz="2000" dirty="0">
                <a:latin typeface="Times" charset="0"/>
                <a:ea typeface="ＭＳ Ｐゴシック" charset="0"/>
                <a:cs typeface="ＭＳ Ｐゴシック" charset="0"/>
              </a:rPr>
              <a:t>U</a:t>
            </a:r>
            <a:r>
              <a:rPr lang="en-US" sz="2000" dirty="0" smtClean="0">
                <a:latin typeface="Times" charset="0"/>
                <a:ea typeface="ＭＳ Ｐゴシック" charset="0"/>
                <a:cs typeface="ＭＳ Ｐゴシック" charset="0"/>
              </a:rPr>
              <a:t>pdating </a:t>
            </a:r>
            <a:r>
              <a:rPr lang="en-US" sz="2000" dirty="0">
                <a:latin typeface="Times" charset="0"/>
                <a:ea typeface="ＭＳ Ｐゴシック" charset="0"/>
                <a:cs typeface="ＭＳ Ｐゴシック" charset="0"/>
              </a:rPr>
              <a:t>to </a:t>
            </a:r>
            <a:r>
              <a:rPr lang="en-US" sz="2000" dirty="0" smtClean="0">
                <a:latin typeface="Times" charset="0"/>
                <a:ea typeface="ＭＳ Ｐゴシック" charset="0"/>
                <a:cs typeface="ＭＳ Ｐゴシック" charset="0"/>
              </a:rPr>
              <a:t>2015 </a:t>
            </a:r>
            <a:r>
              <a:rPr lang="en-US" sz="2000" dirty="0">
                <a:latin typeface="Times" charset="0"/>
                <a:ea typeface="ＭＳ Ｐゴシック" charset="0"/>
                <a:cs typeface="ＭＳ Ｐゴシック" charset="0"/>
              </a:rPr>
              <a:t>(latest </a:t>
            </a:r>
            <a:r>
              <a:rPr lang="en-US" sz="2000" dirty="0" smtClean="0">
                <a:latin typeface="Times" charset="0"/>
                <a:ea typeface="ＭＳ Ｐゴシック" charset="0"/>
                <a:cs typeface="ＭＳ Ｐゴシック" charset="0"/>
              </a:rPr>
              <a:t>available) </a:t>
            </a:r>
            <a:r>
              <a:rPr lang="en-US" sz="2000" dirty="0">
                <a:latin typeface="Times" charset="0"/>
                <a:ea typeface="ＭＳ Ｐゴシック" charset="0"/>
                <a:cs typeface="ＭＳ Ｐゴシック" charset="0"/>
              </a:rPr>
              <a:t>data</a:t>
            </a:r>
          </a:p>
        </p:txBody>
      </p:sp>
      <p:sp>
        <p:nvSpPr>
          <p:cNvPr id="2" name="TextBox 1"/>
          <p:cNvSpPr txBox="1"/>
          <p:nvPr/>
        </p:nvSpPr>
        <p:spPr>
          <a:xfrm>
            <a:off x="615077" y="1043809"/>
            <a:ext cx="8224123" cy="4955203"/>
          </a:xfrm>
          <a:prstGeom prst="rect">
            <a:avLst/>
          </a:prstGeom>
          <a:noFill/>
        </p:spPr>
        <p:txBody>
          <a:bodyPr wrap="square" rtlCol="0">
            <a:spAutoFit/>
          </a:bodyPr>
          <a:lstStyle/>
          <a:p>
            <a:r>
              <a:rPr lang="en-US" sz="1800" b="1" dirty="0" smtClean="0"/>
              <a:t>Low-income</a:t>
            </a:r>
            <a:r>
              <a:rPr lang="en-US" sz="1800" b="1" dirty="0"/>
              <a:t>, minority students lag in high school grad rates</a:t>
            </a:r>
          </a:p>
          <a:p>
            <a:r>
              <a:rPr lang="en-US" sz="1400" b="1" dirty="0"/>
              <a:t>By MARIA DANILOVA</a:t>
            </a:r>
          </a:p>
          <a:p>
            <a:r>
              <a:rPr lang="en-US" sz="1400" b="1" dirty="0" smtClean="0"/>
              <a:t>3 May, 2017</a:t>
            </a:r>
          </a:p>
          <a:p>
            <a:r>
              <a:rPr lang="en-US" sz="1800" dirty="0" smtClean="0"/>
              <a:t>WASHINGTON </a:t>
            </a:r>
            <a:r>
              <a:rPr lang="en-US" sz="1800" dirty="0"/>
              <a:t>(AP) — Despite rising national graduation rates, low-income and minority students continue to lag behind their peers in finishing high school, according to a study released Wednesday.</a:t>
            </a:r>
          </a:p>
          <a:p>
            <a:r>
              <a:rPr lang="en-US" sz="1800" dirty="0"/>
              <a:t>While the national graduation rate for the year 2015 was 83.2 percent, it was only 77.8 percent for Hispanic students and 74.6 for black students, said the report by Civic Enterprises and the Everyone Graduates Center at the Johns Hopkins University. The report represented an analysis of federal data released in December and policy recommendations.</a:t>
            </a:r>
          </a:p>
          <a:p>
            <a:r>
              <a:rPr lang="en-US" sz="1800" dirty="0">
                <a:solidFill>
                  <a:srgbClr val="FF0000"/>
                </a:solidFill>
              </a:rPr>
              <a:t>On the bright side, those students are catching up faster than their peers. </a:t>
            </a:r>
            <a:r>
              <a:rPr lang="en-US" sz="1800" dirty="0"/>
              <a:t>Graduation rates have increased 7.6 percentage points for black students and 6.8 percentage points for Latino students since 2011, compared to 3 percent to 4 percent for white students, said Jennifer </a:t>
            </a:r>
            <a:r>
              <a:rPr lang="en-US" sz="1800" dirty="0" err="1"/>
              <a:t>DePaoli</a:t>
            </a:r>
            <a:r>
              <a:rPr lang="en-US" sz="1800" dirty="0"/>
              <a:t>, a researcher with Civic Enterprises and the lead author of the report. The groups behind the report have been leading the </a:t>
            </a:r>
            <a:r>
              <a:rPr lang="en-US" sz="1800" dirty="0" err="1"/>
              <a:t>GradNation</a:t>
            </a:r>
            <a:r>
              <a:rPr lang="en-US" sz="1800" dirty="0"/>
              <a:t> campaign that advocates for a graduation rate of 90 percent by 2020</a:t>
            </a:r>
            <a:r>
              <a:rPr lang="en-US" sz="1800" dirty="0" smtClean="0"/>
              <a:t>.  </a:t>
            </a:r>
            <a:r>
              <a:rPr lang="en-US" sz="1800" dirty="0" smtClean="0"/>
              <a:t>							</a:t>
            </a:r>
            <a:endParaRPr lang="en-US" sz="1800" b="1" dirty="0"/>
          </a:p>
        </p:txBody>
      </p:sp>
      <p:sp>
        <p:nvSpPr>
          <p:cNvPr id="4" name="TextBox 3"/>
          <p:cNvSpPr txBox="1"/>
          <p:nvPr/>
        </p:nvSpPr>
        <p:spPr>
          <a:xfrm>
            <a:off x="420005" y="6400800"/>
            <a:ext cx="8151590" cy="246221"/>
          </a:xfrm>
          <a:prstGeom prst="rect">
            <a:avLst/>
          </a:prstGeom>
          <a:noFill/>
        </p:spPr>
        <p:txBody>
          <a:bodyPr wrap="none" rtlCol="0">
            <a:spAutoFit/>
          </a:bodyPr>
          <a:lstStyle/>
          <a:p>
            <a:r>
              <a:rPr lang="en-US" sz="1000" dirty="0">
                <a:hlinkClick r:id="rId3"/>
              </a:rPr>
              <a:t>https://www.washingtonpost.com/news/education/wp/2016/10/17/nations-high-school-graduation-rate-reaches-new-record-high/?</a:t>
            </a:r>
            <a:r>
              <a:rPr lang="en-US" sz="1000" dirty="0" smtClean="0">
                <a:hlinkClick r:id="rId3"/>
              </a:rPr>
              <a:t>wpisrc=nl_sb_smartbrief</a:t>
            </a:r>
            <a:r>
              <a:rPr lang="en-US" sz="1000" dirty="0" smtClean="0"/>
              <a:t> </a:t>
            </a:r>
            <a:endParaRPr lang="en-US" sz="1000" dirty="0"/>
          </a:p>
        </p:txBody>
      </p:sp>
      <p:pic>
        <p:nvPicPr>
          <p:cNvPr id="3" name="Picture 2" descr="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714375" cy="8286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rot="16200000">
            <a:off x="6093652" y="3812813"/>
            <a:ext cx="5634876" cy="369332"/>
          </a:xfrm>
          <a:prstGeom prst="rect">
            <a:avLst/>
          </a:prstGeom>
          <a:noFill/>
        </p:spPr>
        <p:txBody>
          <a:bodyPr wrap="none" rtlCol="0">
            <a:spAutoFit/>
          </a:bodyPr>
          <a:lstStyle/>
          <a:p>
            <a:r>
              <a:rPr lang="en-US" sz="1800" dirty="0">
                <a:hlinkClick r:id="rId5"/>
              </a:rPr>
              <a:t>https://</a:t>
            </a:r>
            <a:r>
              <a:rPr lang="en-US" sz="1800" dirty="0" smtClean="0">
                <a:hlinkClick r:id="rId5"/>
              </a:rPr>
              <a:t>apnews.com/e166217c819646f0bec8944a02ccee82</a:t>
            </a:r>
            <a:r>
              <a:rPr lang="en-US" sz="1800" dirty="0" smtClean="0"/>
              <a:t> </a:t>
            </a:r>
            <a:endParaRPr lang="en-US" sz="1800" dirty="0"/>
          </a:p>
        </p:txBody>
      </p:sp>
      <p:sp>
        <p:nvSpPr>
          <p:cNvPr id="6" name="TextBox 5"/>
          <p:cNvSpPr txBox="1"/>
          <p:nvPr/>
        </p:nvSpPr>
        <p:spPr>
          <a:xfrm rot="16200000">
            <a:off x="-367853" y="1162286"/>
            <a:ext cx="1127232" cy="369332"/>
          </a:xfrm>
          <a:prstGeom prst="rect">
            <a:avLst/>
          </a:prstGeom>
          <a:noFill/>
        </p:spPr>
        <p:txBody>
          <a:bodyPr wrap="none" rtlCol="0">
            <a:spAutoFit/>
          </a:bodyPr>
          <a:lstStyle/>
          <a:p>
            <a:r>
              <a:rPr lang="en-US" sz="1800" dirty="0" smtClean="0"/>
              <a:t>May </a:t>
            </a:r>
            <a:r>
              <a:rPr lang="en-US" sz="1800" dirty="0" smtClean="0"/>
              <a:t>2017</a:t>
            </a:r>
            <a:endParaRPr lang="en-US" sz="1800" dirty="0"/>
          </a:p>
        </p:txBody>
      </p:sp>
    </p:spTree>
    <p:extLst>
      <p:ext uri="{BB962C8B-B14F-4D97-AF65-F5344CB8AC3E}">
        <p14:creationId xmlns:p14="http://schemas.microsoft.com/office/powerpoint/2010/main" val="3243218056"/>
      </p:ext>
    </p:extLst>
  </p:cSld>
  <p:clrMapOvr>
    <a:masterClrMapping/>
  </p:clrMapOvr>
  <p:transition>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IGH SCHOOL GRADUATION RAT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 y="11781"/>
            <a:ext cx="5480304" cy="647360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638800" y="304800"/>
            <a:ext cx="3661580" cy="830997"/>
          </a:xfrm>
          <a:prstGeom prst="rect">
            <a:avLst/>
          </a:prstGeom>
          <a:noFill/>
        </p:spPr>
        <p:txBody>
          <a:bodyPr wrap="none" rtlCol="0">
            <a:spAutoFit/>
          </a:bodyPr>
          <a:lstStyle/>
          <a:p>
            <a:r>
              <a:rPr lang="en-US" dirty="0" smtClean="0"/>
              <a:t>This </a:t>
            </a:r>
            <a:r>
              <a:rPr lang="en-US" dirty="0" smtClean="0"/>
              <a:t>graphic goes with the </a:t>
            </a:r>
          </a:p>
          <a:p>
            <a:r>
              <a:rPr lang="en-US" dirty="0" smtClean="0"/>
              <a:t>story on the previous slide.  </a:t>
            </a:r>
            <a:endParaRPr lang="en-US" dirty="0"/>
          </a:p>
        </p:txBody>
      </p:sp>
      <p:sp>
        <p:nvSpPr>
          <p:cNvPr id="6" name="TextBox 5"/>
          <p:cNvSpPr txBox="1"/>
          <p:nvPr/>
        </p:nvSpPr>
        <p:spPr>
          <a:xfrm rot="16200000">
            <a:off x="6093652" y="3812813"/>
            <a:ext cx="5634876" cy="369332"/>
          </a:xfrm>
          <a:prstGeom prst="rect">
            <a:avLst/>
          </a:prstGeom>
          <a:noFill/>
        </p:spPr>
        <p:txBody>
          <a:bodyPr wrap="none" rtlCol="0">
            <a:spAutoFit/>
          </a:bodyPr>
          <a:lstStyle/>
          <a:p>
            <a:r>
              <a:rPr lang="en-US" sz="1800" dirty="0">
                <a:hlinkClick r:id="rId3"/>
              </a:rPr>
              <a:t>https://</a:t>
            </a:r>
            <a:r>
              <a:rPr lang="en-US" sz="1800" dirty="0" smtClean="0">
                <a:hlinkClick r:id="rId3"/>
              </a:rPr>
              <a:t>apnews.com/e166217c819646f0bec8944a02ccee82</a:t>
            </a:r>
            <a:r>
              <a:rPr lang="en-US" sz="1800" dirty="0" smtClean="0"/>
              <a:t> </a:t>
            </a:r>
            <a:endParaRPr lang="en-US" sz="1800" dirty="0"/>
          </a:p>
        </p:txBody>
      </p:sp>
    </p:spTree>
    <p:extLst>
      <p:ext uri="{BB962C8B-B14F-4D97-AF65-F5344CB8AC3E}">
        <p14:creationId xmlns:p14="http://schemas.microsoft.com/office/powerpoint/2010/main" val="3823866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716" y="609600"/>
            <a:ext cx="7366167" cy="5420848"/>
          </a:xfrm>
          <a:prstGeom prst="rect">
            <a:avLst/>
          </a:prstGeom>
        </p:spPr>
      </p:pic>
      <p:sp>
        <p:nvSpPr>
          <p:cNvPr id="8" name="Rectangle 2"/>
          <p:cNvSpPr>
            <a:spLocks noGrp="1" noChangeArrowheads="1"/>
          </p:cNvSpPr>
          <p:nvPr>
            <p:ph type="ctrTitle"/>
          </p:nvPr>
        </p:nvSpPr>
        <p:spPr>
          <a:xfrm rot="16200000">
            <a:off x="7859887" y="5322665"/>
            <a:ext cx="1905000" cy="762000"/>
          </a:xfrm>
        </p:spPr>
        <p:txBody>
          <a:bodyPr/>
          <a:lstStyle/>
          <a:p>
            <a:pPr algn="l" eaLnBrk="1" hangingPunct="1"/>
            <a:r>
              <a:rPr lang="en-US" sz="2000" dirty="0" smtClean="0">
                <a:latin typeface="Times" charset="0"/>
                <a:ea typeface="ＭＳ Ｐゴシック" charset="0"/>
                <a:cs typeface="ＭＳ Ｐゴシック" charset="0"/>
              </a:rPr>
              <a:t>2015 </a:t>
            </a:r>
            <a:r>
              <a:rPr lang="en-US" sz="2000" dirty="0">
                <a:latin typeface="Times" charset="0"/>
                <a:ea typeface="ＭＳ Ｐゴシック" charset="0"/>
                <a:cs typeface="ＭＳ Ｐゴシック" charset="0"/>
              </a:rPr>
              <a:t>data</a:t>
            </a:r>
          </a:p>
        </p:txBody>
      </p:sp>
      <p:pic>
        <p:nvPicPr>
          <p:cNvPr id="9" name="Picture 8" descr="he Washington Po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228600"/>
            <a:ext cx="1905000" cy="285750"/>
          </a:xfrm>
          <a:prstGeom prst="rect">
            <a:avLst/>
          </a:prstGeom>
          <a:solidFill>
            <a:schemeClr val="tx2"/>
          </a:solidFill>
        </p:spPr>
      </p:pic>
      <p:sp>
        <p:nvSpPr>
          <p:cNvPr id="10" name="TextBox 9"/>
          <p:cNvSpPr txBox="1"/>
          <p:nvPr/>
        </p:nvSpPr>
        <p:spPr>
          <a:xfrm>
            <a:off x="420005" y="6400800"/>
            <a:ext cx="8151590" cy="246221"/>
          </a:xfrm>
          <a:prstGeom prst="rect">
            <a:avLst/>
          </a:prstGeom>
          <a:noFill/>
        </p:spPr>
        <p:txBody>
          <a:bodyPr wrap="none" rtlCol="0">
            <a:spAutoFit/>
          </a:bodyPr>
          <a:lstStyle/>
          <a:p>
            <a:r>
              <a:rPr lang="en-US" sz="1000" dirty="0">
                <a:hlinkClick r:id="rId5"/>
              </a:rPr>
              <a:t>https://www.washingtonpost.com/news/education/wp/2016/10/17/nations-high-school-graduation-rate-reaches-new-record-high/?</a:t>
            </a:r>
            <a:r>
              <a:rPr lang="en-US" sz="1000" dirty="0" smtClean="0">
                <a:hlinkClick r:id="rId5"/>
              </a:rPr>
              <a:t>wpisrc=nl_sb_smartbrief</a:t>
            </a:r>
            <a:r>
              <a:rPr lang="en-US" sz="1000" dirty="0" smtClean="0"/>
              <a:t> </a:t>
            </a:r>
            <a:endParaRPr lang="en-US" sz="1000" dirty="0"/>
          </a:p>
        </p:txBody>
      </p:sp>
    </p:spTree>
    <p:extLst>
      <p:ext uri="{BB962C8B-B14F-4D97-AF65-F5344CB8AC3E}">
        <p14:creationId xmlns:p14="http://schemas.microsoft.com/office/powerpoint/2010/main" val="949014986"/>
      </p:ext>
    </p:extLst>
  </p:cSld>
  <p:clrMapOvr>
    <a:masterClrMapping/>
  </p:clrMapOvr>
  <p:transition>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352" y="454908"/>
            <a:ext cx="8839200" cy="1143000"/>
          </a:xfrm>
        </p:spPr>
        <p:txBody>
          <a:bodyPr/>
          <a:lstStyle/>
          <a:p>
            <a:r>
              <a:rPr lang="en-US" sz="2400" b="1" dirty="0"/>
              <a:t>Highline schools’ graduation rate increases by 4 percentage points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41332" y="1648456"/>
            <a:ext cx="5628977" cy="41148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5052" y="85576"/>
            <a:ext cx="6565900" cy="419100"/>
          </a:xfrm>
          <a:prstGeom prst="rect">
            <a:avLst/>
          </a:prstGeom>
        </p:spPr>
      </p:pic>
      <p:sp>
        <p:nvSpPr>
          <p:cNvPr id="6" name="TextBox 5"/>
          <p:cNvSpPr txBox="1"/>
          <p:nvPr/>
        </p:nvSpPr>
        <p:spPr>
          <a:xfrm>
            <a:off x="457860" y="6550223"/>
            <a:ext cx="8228278" cy="307777"/>
          </a:xfrm>
          <a:prstGeom prst="rect">
            <a:avLst/>
          </a:prstGeom>
          <a:noFill/>
        </p:spPr>
        <p:txBody>
          <a:bodyPr wrap="none" rtlCol="0">
            <a:spAutoFit/>
          </a:bodyPr>
          <a:lstStyle/>
          <a:p>
            <a:r>
              <a:rPr lang="en-US" sz="1400" dirty="0">
                <a:hlinkClick r:id="rId4"/>
              </a:rPr>
              <a:t>https://www.seattletimes.com/education-lab/highline-district-graduation-rate-increases-by-4-percentage-points</a:t>
            </a:r>
            <a:r>
              <a:rPr lang="en-US" sz="1400" dirty="0" smtClean="0">
                <a:hlinkClick r:id="rId4"/>
              </a:rPr>
              <a:t>/</a:t>
            </a:r>
            <a:r>
              <a:rPr lang="en-US" sz="1400" dirty="0" smtClean="0"/>
              <a:t> </a:t>
            </a:r>
            <a:endParaRPr lang="en-US" sz="1400" dirty="0"/>
          </a:p>
        </p:txBody>
      </p:sp>
      <p:sp>
        <p:nvSpPr>
          <p:cNvPr id="7" name="TextBox 6"/>
          <p:cNvSpPr txBox="1"/>
          <p:nvPr/>
        </p:nvSpPr>
        <p:spPr>
          <a:xfrm>
            <a:off x="265530" y="5813804"/>
            <a:ext cx="8606843" cy="584775"/>
          </a:xfrm>
          <a:prstGeom prst="rect">
            <a:avLst/>
          </a:prstGeom>
          <a:noFill/>
        </p:spPr>
        <p:txBody>
          <a:bodyPr wrap="none" rtlCol="0">
            <a:spAutoFit/>
          </a:bodyPr>
          <a:lstStyle/>
          <a:p>
            <a:r>
              <a:rPr lang="en-US" sz="1600" dirty="0" smtClean="0"/>
              <a:t>“Highline </a:t>
            </a:r>
            <a:r>
              <a:rPr lang="en-US" sz="1600" dirty="0"/>
              <a:t>Public Schools’ graduation rate for the Class of 2017 was 78.8 percent, an increase of 4 </a:t>
            </a:r>
            <a:endParaRPr lang="en-US" sz="1600" dirty="0" smtClean="0"/>
          </a:p>
          <a:p>
            <a:r>
              <a:rPr lang="en-US" sz="1600" dirty="0" smtClean="0"/>
              <a:t>percentage </a:t>
            </a:r>
            <a:r>
              <a:rPr lang="en-US" sz="1600" dirty="0"/>
              <a:t>points from the year before and an increase of 16.5 percentage points in just four </a:t>
            </a:r>
            <a:r>
              <a:rPr lang="en-US" sz="1600" dirty="0" smtClean="0"/>
              <a:t>years.” </a:t>
            </a:r>
            <a:r>
              <a:rPr lang="is-IS" sz="1600" dirty="0" smtClean="0"/>
              <a:t>…</a:t>
            </a:r>
            <a:endParaRPr lang="en-US" sz="1600" dirty="0"/>
          </a:p>
        </p:txBody>
      </p:sp>
      <p:pic>
        <p:nvPicPr>
          <p:cNvPr id="8" name="Content Placeholder 3"/>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1632188" y="1295400"/>
            <a:ext cx="5628977" cy="41148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124968" y="1597908"/>
            <a:ext cx="1101584" cy="369332"/>
          </a:xfrm>
          <a:prstGeom prst="rect">
            <a:avLst/>
          </a:prstGeom>
          <a:noFill/>
        </p:spPr>
        <p:txBody>
          <a:bodyPr wrap="none" rtlCol="0">
            <a:spAutoFit/>
          </a:bodyPr>
          <a:lstStyle/>
          <a:p>
            <a:r>
              <a:rPr lang="en-US" sz="1800" dirty="0" smtClean="0"/>
              <a:t>Nov 2017</a:t>
            </a:r>
            <a:endParaRPr lang="en-US" sz="1800" dirty="0"/>
          </a:p>
        </p:txBody>
      </p:sp>
      <p:sp>
        <p:nvSpPr>
          <p:cNvPr id="9" name="TextBox 8"/>
          <p:cNvSpPr txBox="1"/>
          <p:nvPr/>
        </p:nvSpPr>
        <p:spPr>
          <a:xfrm rot="19944537">
            <a:off x="99565" y="141631"/>
            <a:ext cx="1507144" cy="461665"/>
          </a:xfrm>
          <a:prstGeom prst="rect">
            <a:avLst/>
          </a:prstGeom>
          <a:noFill/>
        </p:spPr>
        <p:txBody>
          <a:bodyPr wrap="none" rtlCol="0">
            <a:spAutoFit/>
          </a:bodyPr>
          <a:lstStyle/>
          <a:p>
            <a:r>
              <a:rPr lang="en-US" dirty="0" smtClean="0"/>
              <a:t>Locally</a:t>
            </a:r>
            <a:r>
              <a:rPr lang="is-IS" dirty="0" smtClean="0"/>
              <a:t>….</a:t>
            </a:r>
            <a:endParaRPr lang="en-US" dirty="0"/>
          </a:p>
        </p:txBody>
      </p:sp>
    </p:spTree>
    <p:extLst>
      <p:ext uri="{BB962C8B-B14F-4D97-AF65-F5344CB8AC3E}">
        <p14:creationId xmlns:p14="http://schemas.microsoft.com/office/powerpoint/2010/main" val="435491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772400" cy="457200"/>
          </a:xfrm>
        </p:spPr>
        <p:txBody>
          <a:bodyPr/>
          <a:lstStyle/>
          <a:p>
            <a:pPr algn="l"/>
            <a:r>
              <a:rPr lang="en-US" sz="2000" dirty="0" smtClean="0">
                <a:latin typeface="+mn-lt"/>
              </a:rPr>
              <a:t>And in our own Franklin Pierce School district</a:t>
            </a:r>
            <a:r>
              <a:rPr lang="is-IS" sz="2000" dirty="0" smtClean="0">
                <a:latin typeface="+mn-lt"/>
              </a:rPr>
              <a:t>….</a:t>
            </a:r>
            <a:r>
              <a:rPr lang="en-US" sz="2000" dirty="0" smtClean="0">
                <a:latin typeface="+mn-lt"/>
              </a:rPr>
              <a:t> </a:t>
            </a:r>
            <a:endParaRPr lang="en-US" sz="2000" dirty="0">
              <a:latin typeface="+mn-lt"/>
            </a:endParaRPr>
          </a:p>
        </p:txBody>
      </p:sp>
      <p:pic>
        <p:nvPicPr>
          <p:cNvPr id="1026" name="Picture 2" descr="http://static.seattletimes.com/wp-content/uploads/2017/03/a6434692-1346-11e7-8df0-054f474e1d5d-780x105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066800"/>
            <a:ext cx="3887284" cy="5257800"/>
          </a:xfrm>
          <a:prstGeom prst="rect">
            <a:avLst/>
          </a:prstGeom>
          <a:noFill/>
          <a:ln>
            <a:solidFill>
              <a:schemeClr val="accent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4572000" y="1111250"/>
            <a:ext cx="4279900" cy="5262979"/>
          </a:xfrm>
          <a:prstGeom prst="rect">
            <a:avLst/>
          </a:prstGeom>
          <a:ln>
            <a:solidFill>
              <a:schemeClr val="accent1"/>
            </a:solidFill>
          </a:ln>
          <a:effectLst>
            <a:outerShdw blurRad="50800" dist="38100" dir="2700000" algn="tl" rotWithShape="0">
              <a:prstClr val="black">
                <a:alpha val="40000"/>
              </a:prstClr>
            </a:outerShdw>
          </a:effectLst>
        </p:spPr>
        <p:txBody>
          <a:bodyPr wrap="square">
            <a:spAutoFit/>
          </a:bodyPr>
          <a:lstStyle/>
          <a:p>
            <a:r>
              <a:rPr lang="en-US" b="1" dirty="0"/>
              <a:t>Low-income, minority and bilingual students graduating at high rates in Franklin </a:t>
            </a:r>
            <a:r>
              <a:rPr lang="en-US" b="1" dirty="0" smtClean="0"/>
              <a:t>Pierce</a:t>
            </a:r>
          </a:p>
          <a:p>
            <a:endParaRPr lang="en-US" sz="800" b="1" dirty="0" smtClean="0"/>
          </a:p>
          <a:p>
            <a:r>
              <a:rPr lang="en-US" sz="1600" dirty="0"/>
              <a:t>After a stinging wake-up call on its high school graduation rates, a high-poverty district south of Tacoma focused attention on difficult kids. Now their rates are better than the state average for all students</a:t>
            </a:r>
            <a:r>
              <a:rPr lang="en-US" sz="1600" dirty="0" smtClean="0"/>
              <a:t>.</a:t>
            </a:r>
            <a:endParaRPr lang="en-US" sz="1600" b="1" dirty="0"/>
          </a:p>
          <a:p>
            <a:r>
              <a:rPr lang="is-IS" sz="1600" b="1" dirty="0" smtClean="0"/>
              <a:t>…</a:t>
            </a:r>
          </a:p>
          <a:p>
            <a:r>
              <a:rPr lang="en-US" sz="1600" dirty="0"/>
              <a:t>Impressive graduation numbers, however, are just Chapter 1. In Franklin Pierce, only half of those graduates enroll in college or career-training programs</a:t>
            </a:r>
            <a:r>
              <a:rPr lang="en-US" sz="1600" dirty="0" smtClean="0"/>
              <a:t>.  “</a:t>
            </a:r>
            <a:r>
              <a:rPr lang="en-US" sz="1600" dirty="0"/>
              <a:t>That’s our next challenge,” </a:t>
            </a:r>
            <a:r>
              <a:rPr lang="en-US" sz="1600" dirty="0" err="1"/>
              <a:t>Hewins</a:t>
            </a:r>
            <a:r>
              <a:rPr lang="en-US" sz="1600" dirty="0"/>
              <a:t> said. We’re getting them to the finish line on time, but now we‘ve got to make sure they go beyond it. We still believe that public education is the great equalizer</a:t>
            </a:r>
            <a:r>
              <a:rPr lang="en-US" sz="1600" dirty="0" smtClean="0"/>
              <a:t>.”</a:t>
            </a:r>
            <a:br>
              <a:rPr lang="en-US" sz="1600" dirty="0" smtClean="0"/>
            </a:br>
            <a:endParaRPr lang="en-US" sz="800" dirty="0"/>
          </a:p>
          <a:p>
            <a:r>
              <a:rPr lang="is-IS" sz="1200" dirty="0" smtClean="0">
                <a:latin typeface="Arial" charset="0"/>
                <a:ea typeface="Arial" charset="0"/>
                <a:cs typeface="Arial" charset="0"/>
              </a:rPr>
              <a:t>[In 2014, 61% of WA HS grads enrolled in college  </a:t>
            </a:r>
            <a:r>
              <a:rPr lang="en-US" sz="1200" dirty="0" smtClean="0">
                <a:latin typeface="Arial" charset="0"/>
                <a:ea typeface="Arial" charset="0"/>
                <a:cs typeface="Arial" charset="0"/>
                <a:hlinkClick r:id="rId4"/>
              </a:rPr>
              <a:t>http</a:t>
            </a:r>
            <a:r>
              <a:rPr lang="en-US" sz="1200" dirty="0">
                <a:latin typeface="Arial" charset="0"/>
                <a:ea typeface="Arial" charset="0"/>
                <a:cs typeface="Arial" charset="0"/>
                <a:hlinkClick r:id="rId4"/>
              </a:rPr>
              <a:t>://</a:t>
            </a:r>
            <a:r>
              <a:rPr lang="en-US" sz="1200" dirty="0" smtClean="0">
                <a:latin typeface="Arial" charset="0"/>
                <a:ea typeface="Arial" charset="0"/>
                <a:cs typeface="Arial" charset="0"/>
                <a:hlinkClick r:id="rId4"/>
              </a:rPr>
              <a:t>erdcdata.wa.gov/hsfb.aspx</a:t>
            </a:r>
            <a:r>
              <a:rPr lang="en-US" sz="1200" dirty="0" smtClean="0">
                <a:latin typeface="Arial" charset="0"/>
                <a:ea typeface="Arial" charset="0"/>
                <a:cs typeface="Arial" charset="0"/>
              </a:rPr>
              <a:t> ]</a:t>
            </a: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7000" y="209550"/>
            <a:ext cx="2146300" cy="444500"/>
          </a:xfrm>
          <a:prstGeom prst="rect">
            <a:avLst/>
          </a:prstGeom>
        </p:spPr>
      </p:pic>
      <p:sp>
        <p:nvSpPr>
          <p:cNvPr id="7" name="TextBox 6"/>
          <p:cNvSpPr txBox="1"/>
          <p:nvPr/>
        </p:nvSpPr>
        <p:spPr>
          <a:xfrm>
            <a:off x="7083132" y="561459"/>
            <a:ext cx="1146468" cy="369332"/>
          </a:xfrm>
          <a:prstGeom prst="rect">
            <a:avLst/>
          </a:prstGeom>
          <a:noFill/>
        </p:spPr>
        <p:txBody>
          <a:bodyPr wrap="none" rtlCol="0">
            <a:spAutoFit/>
          </a:bodyPr>
          <a:lstStyle/>
          <a:p>
            <a:r>
              <a:rPr lang="en-US" sz="1800" dirty="0" smtClean="0"/>
              <a:t>3-28-2017</a:t>
            </a:r>
            <a:endParaRPr lang="en-US" sz="1800" dirty="0"/>
          </a:p>
        </p:txBody>
      </p:sp>
      <p:sp>
        <p:nvSpPr>
          <p:cNvPr id="9" name="TextBox 8"/>
          <p:cNvSpPr txBox="1"/>
          <p:nvPr/>
        </p:nvSpPr>
        <p:spPr>
          <a:xfrm>
            <a:off x="492176" y="6553200"/>
            <a:ext cx="8359724" cy="276999"/>
          </a:xfrm>
          <a:prstGeom prst="rect">
            <a:avLst/>
          </a:prstGeom>
          <a:noFill/>
        </p:spPr>
        <p:txBody>
          <a:bodyPr wrap="none" rtlCol="0">
            <a:spAutoFit/>
          </a:bodyPr>
          <a:lstStyle/>
          <a:p>
            <a:r>
              <a:rPr lang="en-US" sz="1200" dirty="0">
                <a:hlinkClick r:id="rId6"/>
              </a:rPr>
              <a:t>http://www.seattletimes.com/education-lab/low-income-minority-and-bilingual-students-graduating-at-high-rates-in-franklin-pierce</a:t>
            </a:r>
            <a:r>
              <a:rPr lang="en-US" sz="1200" dirty="0" smtClean="0">
                <a:hlinkClick r:id="rId6"/>
              </a:rPr>
              <a:t>/</a:t>
            </a:r>
            <a:r>
              <a:rPr lang="en-US" sz="1200" dirty="0" smtClean="0"/>
              <a:t> </a:t>
            </a:r>
            <a:endParaRPr lang="en-US" sz="1200" dirty="0"/>
          </a:p>
        </p:txBody>
      </p:sp>
    </p:spTree>
    <p:extLst>
      <p:ext uri="{BB962C8B-B14F-4D97-AF65-F5344CB8AC3E}">
        <p14:creationId xmlns:p14="http://schemas.microsoft.com/office/powerpoint/2010/main" val="889320054"/>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2731</TotalTime>
  <Words>1115</Words>
  <Application>Microsoft Macintosh PowerPoint</Application>
  <PresentationFormat>On-screen Show (4:3)</PresentationFormat>
  <Paragraphs>140</Paragraphs>
  <Slides>41</Slides>
  <Notes>15</Notes>
  <HiddenSlides>0</HiddenSlides>
  <MMClips>0</MMClips>
  <ScaleCrop>false</ScaleCrop>
  <HeadingPairs>
    <vt:vector size="10" baseType="variant">
      <vt:variant>
        <vt:lpstr>Fonts Used</vt:lpstr>
      </vt:variant>
      <vt:variant>
        <vt:i4>4</vt:i4>
      </vt:variant>
      <vt:variant>
        <vt:lpstr>Theme</vt:lpstr>
      </vt:variant>
      <vt:variant>
        <vt:i4>1</vt:i4>
      </vt:variant>
      <vt:variant>
        <vt:lpstr>Links</vt:lpstr>
      </vt:variant>
      <vt:variant>
        <vt:i4>3</vt:i4>
      </vt:variant>
      <vt:variant>
        <vt:lpstr>Embedded OLE Servers</vt:lpstr>
      </vt:variant>
      <vt:variant>
        <vt:i4>1</vt:i4>
      </vt:variant>
      <vt:variant>
        <vt:lpstr>Slide Titles</vt:lpstr>
      </vt:variant>
      <vt:variant>
        <vt:i4>41</vt:i4>
      </vt:variant>
    </vt:vector>
  </HeadingPairs>
  <TitlesOfParts>
    <vt:vector size="50" baseType="lpstr">
      <vt:lpstr>ＭＳ Ｐゴシック</vt:lpstr>
      <vt:lpstr>Stencil</vt:lpstr>
      <vt:lpstr>Times</vt:lpstr>
      <vt:lpstr>Arial</vt:lpstr>
      <vt:lpstr>Blank</vt:lpstr>
      <vt:lpstr>\\localhost\Users\mroddy\COURSES\ TEED 522\Assessment\PowerPoint presentations\Document1!OLE_LINK1</vt:lpstr>
      <vt:lpstr>\\localhost\Users\mroddy\COURSES\ TEED 522\Assessment\PowerPoint presentations\Document1!OLE_LINK2</vt:lpstr>
      <vt:lpstr>\\localhost\Users\mroddy\COURSES\ TEED 522\Assessment\PowerPoint presentations\Document1!OLE_LINK3</vt:lpstr>
      <vt:lpstr>Worksheet</vt:lpstr>
      <vt:lpstr>¿Who Graduates?</vt:lpstr>
      <vt:lpstr>First the good news:</vt:lpstr>
      <vt:lpstr>PowerPoint Presentation</vt:lpstr>
      <vt:lpstr>PowerPoint Presentation</vt:lpstr>
      <vt:lpstr>Updating to 2015 (latest available) data</vt:lpstr>
      <vt:lpstr>PowerPoint Presentation</vt:lpstr>
      <vt:lpstr>2015 data</vt:lpstr>
      <vt:lpstr>Highline schools’ graduation rate increases by 4 percentage points </vt:lpstr>
      <vt:lpstr>And in our own Franklin Pierce School district…. </vt:lpstr>
      <vt:lpstr>Our universities seem to do well…</vt:lpstr>
      <vt:lpstr>PowerPoint Presentation</vt:lpstr>
      <vt:lpstr>But internationally … US reading and STEM scores on  Program for International Student Assessment </vt:lpstr>
      <vt:lpstr>But wait a minute …</vt:lpstr>
      <vt:lpstr>PowerPoint Presentation</vt:lpstr>
      <vt:lpstr>Gasp!</vt:lpstr>
      <vt:lpstr>&lt;10% poverty</vt:lpstr>
      <vt:lpstr>10 – 24.9% poverty </vt:lpstr>
      <vt:lpstr>PowerPoint Presentation</vt:lpstr>
      <vt:lpstr>Yellow dots: US 0-10, 10-25, 25-50, avg, 50-75 and 75-100% kids in poverty</vt:lpstr>
      <vt:lpstr>PowerPoint Presentation</vt:lpstr>
      <vt:lpstr>PowerPoint Presentation</vt:lpstr>
      <vt:lpstr>PowerPoint Presentation</vt:lpstr>
      <vt:lpstr>Class of 2016 – Washington State</vt:lpstr>
      <vt:lpstr>Class of 2016 – Washington State</vt:lpstr>
      <vt:lpstr>Who does not graduate? </vt:lpstr>
      <vt:lpstr>Why not?</vt:lpstr>
      <vt:lpstr>PowerPoint Presentation</vt:lpstr>
      <vt:lpstr>PowerPoint Presentation</vt:lpstr>
      <vt:lpstr>PowerPoint Presentation</vt:lpstr>
      <vt:lpstr>PowerPoint Presentation</vt:lpstr>
      <vt:lpstr>PowerPoint Presentation</vt:lpstr>
      <vt:lpstr>PowerPoint Presentation</vt:lpstr>
      <vt:lpstr>Adjusted Cohort Graduation Rate (four-year) Class of 2011</vt:lpstr>
      <vt:lpstr>PowerPoint Presentation</vt:lpstr>
      <vt:lpstr>PowerPoint Presentation</vt:lpstr>
      <vt:lpstr>PowerPoint Presentation</vt:lpstr>
      <vt:lpstr>PowerPoint Presentation</vt:lpstr>
      <vt:lpstr>PowerPoint Presentation</vt:lpstr>
      <vt:lpstr>Educating more people  to a higher degree </vt:lpstr>
      <vt:lpstr>And on the WASL/HSPE:</vt:lpstr>
      <vt:lpstr>First the good news:</vt:lpstr>
    </vt:vector>
  </TitlesOfParts>
  <Company>Seattle University</Company>
  <LinksUpToDate>false</LinksUpToDate>
  <SharedDoc>false</SharedDoc>
  <HyperlinksChanged>false</HyperlinksChanged>
  <AppVersion>15.0028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should an accountability system do?</dc:title>
  <dc:creator>Mark Roddy</dc:creator>
  <cp:lastModifiedBy>Roddy, Mark</cp:lastModifiedBy>
  <cp:revision>173</cp:revision>
  <cp:lastPrinted>2016-11-17T01:17:43Z</cp:lastPrinted>
  <dcterms:created xsi:type="dcterms:W3CDTF">2012-11-18T06:16:47Z</dcterms:created>
  <dcterms:modified xsi:type="dcterms:W3CDTF">2017-11-27T21:14:27Z</dcterms:modified>
</cp:coreProperties>
</file>